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61" r:id="rId5"/>
    <p:sldId id="262" r:id="rId6"/>
    <p:sldId id="265" r:id="rId7"/>
    <p:sldId id="1660" r:id="rId8"/>
    <p:sldId id="270" r:id="rId9"/>
    <p:sldId id="1904" r:id="rId10"/>
    <p:sldId id="1900" r:id="rId11"/>
    <p:sldId id="1907" r:id="rId12"/>
    <p:sldId id="1670" r:id="rId13"/>
    <p:sldId id="1908" r:id="rId14"/>
    <p:sldId id="1901" r:id="rId15"/>
    <p:sldId id="1913" r:id="rId16"/>
    <p:sldId id="1902" r:id="rId17"/>
    <p:sldId id="1909" r:id="rId18"/>
    <p:sldId id="1910" r:id="rId19"/>
    <p:sldId id="1903" r:id="rId20"/>
    <p:sldId id="1906" r:id="rId21"/>
    <p:sldId id="1905" r:id="rId22"/>
    <p:sldId id="1914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etropolis" panose="00000500000000000000" pitchFamily="50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Segoe UI Semibold" panose="020B0702040204020203" pitchFamily="34" charset="0"/>
      <p:bold r:id="rId41"/>
      <p:boldItalic r:id="rId42"/>
    </p:embeddedFont>
    <p:embeddedFont>
      <p:font typeface="Segoe UI Semilight" panose="020B0402040204020203" pitchFamily="34" charset="0"/>
      <p:regular r:id="rId43"/>
      <p:italic r:id="rId44"/>
    </p:embeddedFont>
    <p:embeddedFont>
      <p:font typeface="Spinnaker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344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9E9E9"/>
    <a:srgbClr val="008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Objects="1" showGuides="1">
      <p:cViewPr varScale="1">
        <p:scale>
          <a:sx n="106" d="100"/>
          <a:sy n="106" d="100"/>
        </p:scale>
        <p:origin x="80" y="232"/>
      </p:cViewPr>
      <p:guideLst>
        <p:guide orient="horz" pos="2160"/>
        <p:guide pos="336"/>
        <p:guide pos="3840"/>
        <p:guide pos="7344"/>
        <p:guide orient="horz" pos="312"/>
        <p:guide orient="horz" pos="4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dirty="0"/>
            <a:t>Review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dirty="0"/>
            <a:t>Organise</a:t>
          </a:r>
          <a:endParaRPr lang="en-US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dirty="0"/>
            <a:t>Audit</a:t>
          </a: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dirty="0"/>
            <a:t>Enforce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5AADA-7041-4C71-A7DF-EB8895902B02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743E4C-1C98-4FA2-8223-603D326EEA58}">
      <dgm:prSet phldrT="[Text]"/>
      <dgm:spPr/>
      <dgm:t>
        <a:bodyPr/>
        <a:lstStyle/>
        <a:p>
          <a:r>
            <a:rPr lang="en-GB" b="1" dirty="0"/>
            <a:t>Review:</a:t>
          </a:r>
          <a:br>
            <a:rPr lang="en-GB" dirty="0"/>
          </a:br>
          <a:r>
            <a:rPr lang="en-GB" dirty="0"/>
            <a:t>Cost Management</a:t>
          </a:r>
          <a:br>
            <a:rPr lang="en-GB" dirty="0"/>
          </a:br>
          <a:r>
            <a:rPr lang="en-GB" dirty="0"/>
            <a:t>Resource Graph</a:t>
          </a:r>
          <a:br>
            <a:rPr lang="en-GB" dirty="0"/>
          </a:br>
          <a:r>
            <a:rPr lang="en-GB" dirty="0"/>
            <a:t>Security Centre</a:t>
          </a:r>
          <a:endParaRPr lang="en-US" dirty="0"/>
        </a:p>
      </dgm:t>
    </dgm:pt>
    <dgm:pt modelId="{96E3E986-87F6-4BF0-BBE5-5C41A8C699DA}" type="parTrans" cxnId="{43B3DAE0-AD2F-4677-8F25-B925EEB291DC}">
      <dgm:prSet/>
      <dgm:spPr/>
      <dgm:t>
        <a:bodyPr/>
        <a:lstStyle/>
        <a:p>
          <a:endParaRPr lang="en-US"/>
        </a:p>
      </dgm:t>
    </dgm:pt>
    <dgm:pt modelId="{47513789-524C-421B-8F78-071BAFC2D078}" type="sibTrans" cxnId="{43B3DAE0-AD2F-4677-8F25-B925EEB291DC}">
      <dgm:prSet/>
      <dgm:spPr/>
      <dgm:t>
        <a:bodyPr/>
        <a:lstStyle/>
        <a:p>
          <a:endParaRPr lang="en-US"/>
        </a:p>
      </dgm:t>
    </dgm:pt>
    <dgm:pt modelId="{E11220A4-B00D-4799-A025-6E9640CC8EF7}">
      <dgm:prSet phldrT="[Text]"/>
      <dgm:spPr/>
      <dgm:t>
        <a:bodyPr/>
        <a:lstStyle/>
        <a:p>
          <a:r>
            <a:rPr lang="en-GB" b="1" dirty="0"/>
            <a:t>Organise:</a:t>
          </a:r>
          <a:br>
            <a:rPr lang="en-GB" b="1" dirty="0"/>
          </a:br>
          <a:r>
            <a:rPr lang="en-GB" b="0" dirty="0"/>
            <a:t>Management Groups</a:t>
          </a:r>
          <a:br>
            <a:rPr lang="en-GB" b="0" dirty="0"/>
          </a:br>
          <a:r>
            <a:rPr lang="en-GB" b="0" dirty="0"/>
            <a:t>Tags</a:t>
          </a:r>
          <a:br>
            <a:rPr lang="en-GB" b="0" dirty="0"/>
          </a:br>
          <a:r>
            <a:rPr lang="en-GB" b="0" dirty="0"/>
            <a:t>Roles</a:t>
          </a:r>
          <a:endParaRPr lang="en-US" b="0" dirty="0"/>
        </a:p>
      </dgm:t>
    </dgm:pt>
    <dgm:pt modelId="{DDAC2DA9-4739-4AD1-BBF1-1F8528E98D52}" type="parTrans" cxnId="{F5E06A91-198C-4C59-AA19-C27A3796F3B5}">
      <dgm:prSet/>
      <dgm:spPr/>
      <dgm:t>
        <a:bodyPr/>
        <a:lstStyle/>
        <a:p>
          <a:endParaRPr lang="en-US"/>
        </a:p>
      </dgm:t>
    </dgm:pt>
    <dgm:pt modelId="{96B87EA1-822B-46D5-BC3F-D4ED01FAD7EF}" type="sibTrans" cxnId="{F5E06A91-198C-4C59-AA19-C27A3796F3B5}">
      <dgm:prSet/>
      <dgm:spPr/>
      <dgm:t>
        <a:bodyPr/>
        <a:lstStyle/>
        <a:p>
          <a:endParaRPr lang="en-US"/>
        </a:p>
      </dgm:t>
    </dgm:pt>
    <dgm:pt modelId="{10BB9FAF-8BB1-4061-9046-B9FDE42C6D6A}">
      <dgm:prSet phldrT="[Text]"/>
      <dgm:spPr/>
      <dgm:t>
        <a:bodyPr/>
        <a:lstStyle/>
        <a:p>
          <a:r>
            <a:rPr lang="en-GB" b="1" dirty="0"/>
            <a:t>Audit: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Budgets</a:t>
          </a:r>
          <a:br>
            <a:rPr lang="en-GB" dirty="0"/>
          </a:br>
          <a:endParaRPr lang="en-US" dirty="0"/>
        </a:p>
      </dgm:t>
    </dgm:pt>
    <dgm:pt modelId="{4B0FC9ED-7F4B-4B60-B29A-237D0ECA647B}" type="parTrans" cxnId="{5FDD1E9C-9B3B-44AB-AA21-9066F249EEB4}">
      <dgm:prSet/>
      <dgm:spPr/>
      <dgm:t>
        <a:bodyPr/>
        <a:lstStyle/>
        <a:p>
          <a:endParaRPr lang="en-US"/>
        </a:p>
      </dgm:t>
    </dgm:pt>
    <dgm:pt modelId="{4B10E17D-E409-4A57-8B4C-37374FA7960D}" type="sibTrans" cxnId="{5FDD1E9C-9B3B-44AB-AA21-9066F249EEB4}">
      <dgm:prSet/>
      <dgm:spPr/>
      <dgm:t>
        <a:bodyPr/>
        <a:lstStyle/>
        <a:p>
          <a:endParaRPr lang="en-US"/>
        </a:p>
      </dgm:t>
    </dgm:pt>
    <dgm:pt modelId="{6FE67322-BD98-4026-8BB6-1B7D30EBA3C5}">
      <dgm:prSet phldrT="[Text]"/>
      <dgm:spPr/>
      <dgm:t>
        <a:bodyPr/>
        <a:lstStyle/>
        <a:p>
          <a:r>
            <a:rPr lang="en-GB" b="1" dirty="0"/>
            <a:t>Enforce:</a:t>
          </a:r>
          <a:br>
            <a:rPr lang="en-GB" dirty="0"/>
          </a:br>
          <a:r>
            <a:rPr lang="en-GB" dirty="0"/>
            <a:t>Policies</a:t>
          </a:r>
          <a:br>
            <a:rPr lang="en-GB" dirty="0"/>
          </a:br>
          <a:r>
            <a:rPr lang="en-GB" dirty="0"/>
            <a:t>Blueprints</a:t>
          </a:r>
          <a:br>
            <a:rPr lang="en-GB" dirty="0"/>
          </a:br>
          <a:r>
            <a:rPr lang="en-GB" dirty="0"/>
            <a:t>Budgets</a:t>
          </a:r>
          <a:endParaRPr lang="en-US" dirty="0"/>
        </a:p>
      </dgm:t>
    </dgm:pt>
    <dgm:pt modelId="{0B9DFDC2-3C08-4809-A18D-4DDBA1380290}" type="parTrans" cxnId="{921D1655-E9C5-4DE7-8E0B-3402B5866256}">
      <dgm:prSet/>
      <dgm:spPr/>
      <dgm:t>
        <a:bodyPr/>
        <a:lstStyle/>
        <a:p>
          <a:endParaRPr lang="en-US"/>
        </a:p>
      </dgm:t>
    </dgm:pt>
    <dgm:pt modelId="{0D0CCD92-E3AB-4512-8F38-A0B5EC9B0C57}" type="sibTrans" cxnId="{921D1655-E9C5-4DE7-8E0B-3402B5866256}">
      <dgm:prSet/>
      <dgm:spPr/>
      <dgm:t>
        <a:bodyPr/>
        <a:lstStyle/>
        <a:p>
          <a:endParaRPr lang="en-US"/>
        </a:p>
      </dgm:t>
    </dgm:pt>
    <dgm:pt modelId="{528B4960-B9EE-4DAB-99E9-5CAC55347F69}" type="pres">
      <dgm:prSet presAssocID="{F1C5AADA-7041-4C71-A7DF-EB8895902B02}" presName="cycle" presStyleCnt="0">
        <dgm:presLayoutVars>
          <dgm:dir/>
          <dgm:resizeHandles val="exact"/>
        </dgm:presLayoutVars>
      </dgm:prSet>
      <dgm:spPr/>
    </dgm:pt>
    <dgm:pt modelId="{168B8E45-001F-434B-80F1-1BD9071E6D44}" type="pres">
      <dgm:prSet presAssocID="{5F743E4C-1C98-4FA2-8223-603D326EEA58}" presName="node" presStyleLbl="node1" presStyleIdx="0" presStyleCnt="4">
        <dgm:presLayoutVars>
          <dgm:bulletEnabled val="1"/>
        </dgm:presLayoutVars>
      </dgm:prSet>
      <dgm:spPr/>
    </dgm:pt>
    <dgm:pt modelId="{1DA8728F-02FE-4934-AE09-3143036C208A}" type="pres">
      <dgm:prSet presAssocID="{5F743E4C-1C98-4FA2-8223-603D326EEA58}" presName="spNode" presStyleCnt="0"/>
      <dgm:spPr/>
    </dgm:pt>
    <dgm:pt modelId="{390B5EFC-8CC6-476B-9718-CBC02E4D23D6}" type="pres">
      <dgm:prSet presAssocID="{47513789-524C-421B-8F78-071BAFC2D078}" presName="sibTrans" presStyleLbl="sibTrans1D1" presStyleIdx="0" presStyleCnt="4"/>
      <dgm:spPr/>
    </dgm:pt>
    <dgm:pt modelId="{1AE2551D-5DEB-414E-8E1D-C53609ED3EB7}" type="pres">
      <dgm:prSet presAssocID="{E11220A4-B00D-4799-A025-6E9640CC8EF7}" presName="node" presStyleLbl="node1" presStyleIdx="1" presStyleCnt="4">
        <dgm:presLayoutVars>
          <dgm:bulletEnabled val="1"/>
        </dgm:presLayoutVars>
      </dgm:prSet>
      <dgm:spPr/>
    </dgm:pt>
    <dgm:pt modelId="{11199CD6-850E-4670-949D-30C015E81BAA}" type="pres">
      <dgm:prSet presAssocID="{E11220A4-B00D-4799-A025-6E9640CC8EF7}" presName="spNode" presStyleCnt="0"/>
      <dgm:spPr/>
    </dgm:pt>
    <dgm:pt modelId="{6BA6B05B-195D-4DF2-8CC9-41B989182537}" type="pres">
      <dgm:prSet presAssocID="{96B87EA1-822B-46D5-BC3F-D4ED01FAD7EF}" presName="sibTrans" presStyleLbl="sibTrans1D1" presStyleIdx="1" presStyleCnt="4"/>
      <dgm:spPr/>
    </dgm:pt>
    <dgm:pt modelId="{DEFD0EB8-C6C2-4521-A878-B56162E5D8CD}" type="pres">
      <dgm:prSet presAssocID="{10BB9FAF-8BB1-4061-9046-B9FDE42C6D6A}" presName="node" presStyleLbl="node1" presStyleIdx="2" presStyleCnt="4">
        <dgm:presLayoutVars>
          <dgm:bulletEnabled val="1"/>
        </dgm:presLayoutVars>
      </dgm:prSet>
      <dgm:spPr/>
    </dgm:pt>
    <dgm:pt modelId="{33A9B1A0-F529-4F8E-A9F6-FE80BD899948}" type="pres">
      <dgm:prSet presAssocID="{10BB9FAF-8BB1-4061-9046-B9FDE42C6D6A}" presName="spNode" presStyleCnt="0"/>
      <dgm:spPr/>
    </dgm:pt>
    <dgm:pt modelId="{DAD8D10D-2775-4B62-B7FB-3FDAF5D5602D}" type="pres">
      <dgm:prSet presAssocID="{4B10E17D-E409-4A57-8B4C-37374FA7960D}" presName="sibTrans" presStyleLbl="sibTrans1D1" presStyleIdx="2" presStyleCnt="4"/>
      <dgm:spPr/>
    </dgm:pt>
    <dgm:pt modelId="{213FFF25-27E7-412E-9023-1B9CD5603F16}" type="pres">
      <dgm:prSet presAssocID="{6FE67322-BD98-4026-8BB6-1B7D30EBA3C5}" presName="node" presStyleLbl="node1" presStyleIdx="3" presStyleCnt="4">
        <dgm:presLayoutVars>
          <dgm:bulletEnabled val="1"/>
        </dgm:presLayoutVars>
      </dgm:prSet>
      <dgm:spPr/>
    </dgm:pt>
    <dgm:pt modelId="{231D744E-0EAC-4D05-8565-813C977D3CA3}" type="pres">
      <dgm:prSet presAssocID="{6FE67322-BD98-4026-8BB6-1B7D30EBA3C5}" presName="spNode" presStyleCnt="0"/>
      <dgm:spPr/>
    </dgm:pt>
    <dgm:pt modelId="{BC053766-0B33-46E5-B7DE-D9AE069AD008}" type="pres">
      <dgm:prSet presAssocID="{0D0CCD92-E3AB-4512-8F38-A0B5EC9B0C57}" presName="sibTrans" presStyleLbl="sibTrans1D1" presStyleIdx="3" presStyleCnt="4"/>
      <dgm:spPr/>
    </dgm:pt>
  </dgm:ptLst>
  <dgm:cxnLst>
    <dgm:cxn modelId="{62C02015-CC20-4BF2-A04B-836DB0EE009D}" type="presOf" srcId="{5F743E4C-1C98-4FA2-8223-603D326EEA58}" destId="{168B8E45-001F-434B-80F1-1BD9071E6D44}" srcOrd="0" destOrd="0" presId="urn:microsoft.com/office/officeart/2005/8/layout/cycle5"/>
    <dgm:cxn modelId="{921D1655-E9C5-4DE7-8E0B-3402B5866256}" srcId="{F1C5AADA-7041-4C71-A7DF-EB8895902B02}" destId="{6FE67322-BD98-4026-8BB6-1B7D30EBA3C5}" srcOrd="3" destOrd="0" parTransId="{0B9DFDC2-3C08-4809-A18D-4DDBA1380290}" sibTransId="{0D0CCD92-E3AB-4512-8F38-A0B5EC9B0C57}"/>
    <dgm:cxn modelId="{AEBF337E-ABE3-4F31-A843-EC9856C3EF89}" type="presOf" srcId="{6FE67322-BD98-4026-8BB6-1B7D30EBA3C5}" destId="{213FFF25-27E7-412E-9023-1B9CD5603F16}" srcOrd="0" destOrd="0" presId="urn:microsoft.com/office/officeart/2005/8/layout/cycle5"/>
    <dgm:cxn modelId="{F5E06A91-198C-4C59-AA19-C27A3796F3B5}" srcId="{F1C5AADA-7041-4C71-A7DF-EB8895902B02}" destId="{E11220A4-B00D-4799-A025-6E9640CC8EF7}" srcOrd="1" destOrd="0" parTransId="{DDAC2DA9-4739-4AD1-BBF1-1F8528E98D52}" sibTransId="{96B87EA1-822B-46D5-BC3F-D4ED01FAD7EF}"/>
    <dgm:cxn modelId="{0ABDED98-24A2-4138-A4F7-7D923C0DA41B}" type="presOf" srcId="{10BB9FAF-8BB1-4061-9046-B9FDE42C6D6A}" destId="{DEFD0EB8-C6C2-4521-A878-B56162E5D8CD}" srcOrd="0" destOrd="0" presId="urn:microsoft.com/office/officeart/2005/8/layout/cycle5"/>
    <dgm:cxn modelId="{5FDD1E9C-9B3B-44AB-AA21-9066F249EEB4}" srcId="{F1C5AADA-7041-4C71-A7DF-EB8895902B02}" destId="{10BB9FAF-8BB1-4061-9046-B9FDE42C6D6A}" srcOrd="2" destOrd="0" parTransId="{4B0FC9ED-7F4B-4B60-B29A-237D0ECA647B}" sibTransId="{4B10E17D-E409-4A57-8B4C-37374FA7960D}"/>
    <dgm:cxn modelId="{E6AA95AB-248F-4AB0-8C50-AF76E326CC77}" type="presOf" srcId="{4B10E17D-E409-4A57-8B4C-37374FA7960D}" destId="{DAD8D10D-2775-4B62-B7FB-3FDAF5D5602D}" srcOrd="0" destOrd="0" presId="urn:microsoft.com/office/officeart/2005/8/layout/cycle5"/>
    <dgm:cxn modelId="{BB9D1CBB-9F29-4E18-99B7-091C223360E5}" type="presOf" srcId="{96B87EA1-822B-46D5-BC3F-D4ED01FAD7EF}" destId="{6BA6B05B-195D-4DF2-8CC9-41B989182537}" srcOrd="0" destOrd="0" presId="urn:microsoft.com/office/officeart/2005/8/layout/cycle5"/>
    <dgm:cxn modelId="{13E438BD-2435-43F5-91DD-138D587BBE0E}" type="presOf" srcId="{47513789-524C-421B-8F78-071BAFC2D078}" destId="{390B5EFC-8CC6-476B-9718-CBC02E4D23D6}" srcOrd="0" destOrd="0" presId="urn:microsoft.com/office/officeart/2005/8/layout/cycle5"/>
    <dgm:cxn modelId="{90DAA3BF-B532-458E-AA5A-7C13D8489F95}" type="presOf" srcId="{0D0CCD92-E3AB-4512-8F38-A0B5EC9B0C57}" destId="{BC053766-0B33-46E5-B7DE-D9AE069AD008}" srcOrd="0" destOrd="0" presId="urn:microsoft.com/office/officeart/2005/8/layout/cycle5"/>
    <dgm:cxn modelId="{43B3DAE0-AD2F-4677-8F25-B925EEB291DC}" srcId="{F1C5AADA-7041-4C71-A7DF-EB8895902B02}" destId="{5F743E4C-1C98-4FA2-8223-603D326EEA58}" srcOrd="0" destOrd="0" parTransId="{96E3E986-87F6-4BF0-BBE5-5C41A8C699DA}" sibTransId="{47513789-524C-421B-8F78-071BAFC2D078}"/>
    <dgm:cxn modelId="{229D9FF1-59C3-4DB8-BD6E-4C89583817B5}" type="presOf" srcId="{F1C5AADA-7041-4C71-A7DF-EB8895902B02}" destId="{528B4960-B9EE-4DAB-99E9-5CAC55347F69}" srcOrd="0" destOrd="0" presId="urn:microsoft.com/office/officeart/2005/8/layout/cycle5"/>
    <dgm:cxn modelId="{5966CBF8-ED26-4D1A-AD11-22194B7DEE42}" type="presOf" srcId="{E11220A4-B00D-4799-A025-6E9640CC8EF7}" destId="{1AE2551D-5DEB-414E-8E1D-C53609ED3EB7}" srcOrd="0" destOrd="0" presId="urn:microsoft.com/office/officeart/2005/8/layout/cycle5"/>
    <dgm:cxn modelId="{ECAE6028-4B7E-477A-AD26-CD9349C22698}" type="presParOf" srcId="{528B4960-B9EE-4DAB-99E9-5CAC55347F69}" destId="{168B8E45-001F-434B-80F1-1BD9071E6D44}" srcOrd="0" destOrd="0" presId="urn:microsoft.com/office/officeart/2005/8/layout/cycle5"/>
    <dgm:cxn modelId="{B2C2FDF5-3DB0-4D9D-A8D1-690A27DCCCD2}" type="presParOf" srcId="{528B4960-B9EE-4DAB-99E9-5CAC55347F69}" destId="{1DA8728F-02FE-4934-AE09-3143036C208A}" srcOrd="1" destOrd="0" presId="urn:microsoft.com/office/officeart/2005/8/layout/cycle5"/>
    <dgm:cxn modelId="{3BC700C5-979F-4E04-858B-73B5662773A5}" type="presParOf" srcId="{528B4960-B9EE-4DAB-99E9-5CAC55347F69}" destId="{390B5EFC-8CC6-476B-9718-CBC02E4D23D6}" srcOrd="2" destOrd="0" presId="urn:microsoft.com/office/officeart/2005/8/layout/cycle5"/>
    <dgm:cxn modelId="{7764FA21-8787-458D-A769-DED11970D866}" type="presParOf" srcId="{528B4960-B9EE-4DAB-99E9-5CAC55347F69}" destId="{1AE2551D-5DEB-414E-8E1D-C53609ED3EB7}" srcOrd="3" destOrd="0" presId="urn:microsoft.com/office/officeart/2005/8/layout/cycle5"/>
    <dgm:cxn modelId="{107CC2B9-10BB-4341-9A35-989D77E2AB64}" type="presParOf" srcId="{528B4960-B9EE-4DAB-99E9-5CAC55347F69}" destId="{11199CD6-850E-4670-949D-30C015E81BAA}" srcOrd="4" destOrd="0" presId="urn:microsoft.com/office/officeart/2005/8/layout/cycle5"/>
    <dgm:cxn modelId="{CE47338E-57F7-42D7-AB24-C6C1C013E5B3}" type="presParOf" srcId="{528B4960-B9EE-4DAB-99E9-5CAC55347F69}" destId="{6BA6B05B-195D-4DF2-8CC9-41B989182537}" srcOrd="5" destOrd="0" presId="urn:microsoft.com/office/officeart/2005/8/layout/cycle5"/>
    <dgm:cxn modelId="{CEE7286B-9ECF-49F2-B5B3-363FAE30B5F7}" type="presParOf" srcId="{528B4960-B9EE-4DAB-99E9-5CAC55347F69}" destId="{DEFD0EB8-C6C2-4521-A878-B56162E5D8CD}" srcOrd="6" destOrd="0" presId="urn:microsoft.com/office/officeart/2005/8/layout/cycle5"/>
    <dgm:cxn modelId="{CB6A3AED-E682-4FDE-AE0C-B3B6BEA2944C}" type="presParOf" srcId="{528B4960-B9EE-4DAB-99E9-5CAC55347F69}" destId="{33A9B1A0-F529-4F8E-A9F6-FE80BD899948}" srcOrd="7" destOrd="0" presId="urn:microsoft.com/office/officeart/2005/8/layout/cycle5"/>
    <dgm:cxn modelId="{52140619-BEDF-42A1-89E2-66392FCF208C}" type="presParOf" srcId="{528B4960-B9EE-4DAB-99E9-5CAC55347F69}" destId="{DAD8D10D-2775-4B62-B7FB-3FDAF5D5602D}" srcOrd="8" destOrd="0" presId="urn:microsoft.com/office/officeart/2005/8/layout/cycle5"/>
    <dgm:cxn modelId="{12EF2AA4-AC4A-478B-BECE-D92B164F390A}" type="presParOf" srcId="{528B4960-B9EE-4DAB-99E9-5CAC55347F69}" destId="{213FFF25-27E7-412E-9023-1B9CD5603F16}" srcOrd="9" destOrd="0" presId="urn:microsoft.com/office/officeart/2005/8/layout/cycle5"/>
    <dgm:cxn modelId="{4DA07B42-5079-48C9-B424-1A27AFC5267C}" type="presParOf" srcId="{528B4960-B9EE-4DAB-99E9-5CAC55347F69}" destId="{231D744E-0EAC-4D05-8565-813C977D3CA3}" srcOrd="10" destOrd="0" presId="urn:microsoft.com/office/officeart/2005/8/layout/cycle5"/>
    <dgm:cxn modelId="{D693F36E-487E-45D1-AE45-D807B8BD8ADF}" type="presParOf" srcId="{528B4960-B9EE-4DAB-99E9-5CAC55347F69}" destId="{BC053766-0B33-46E5-B7DE-D9AE069AD00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Review</a:t>
          </a:r>
          <a:endParaRPr lang="en-US" sz="31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Organise</a:t>
          </a:r>
          <a:endParaRPr lang="en-US" sz="310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Audit</a:t>
          </a:r>
          <a:endParaRPr lang="en-US" sz="31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Enforce</a:t>
          </a:r>
          <a:endParaRPr lang="en-US" sz="31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B8E45-001F-434B-80F1-1BD9071E6D44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Review:</a:t>
          </a:r>
          <a:br>
            <a:rPr lang="en-GB" sz="1400" kern="1200" dirty="0"/>
          </a:br>
          <a:r>
            <a:rPr lang="en-GB" sz="1400" kern="1200" dirty="0"/>
            <a:t>Cost Management</a:t>
          </a:r>
          <a:br>
            <a:rPr lang="en-GB" sz="1400" kern="1200" dirty="0"/>
          </a:br>
          <a:r>
            <a:rPr lang="en-GB" sz="1400" kern="1200" dirty="0"/>
            <a:t>Resource Graph</a:t>
          </a:r>
          <a:br>
            <a:rPr lang="en-GB" sz="1400" kern="1200" dirty="0"/>
          </a:br>
          <a:r>
            <a:rPr lang="en-GB" sz="1400" kern="1200" dirty="0"/>
            <a:t>Security Centre</a:t>
          </a:r>
          <a:endParaRPr lang="en-US" sz="1400" kern="1200" dirty="0"/>
        </a:p>
      </dsp:txBody>
      <dsp:txXfrm>
        <a:off x="3157078" y="61686"/>
        <a:ext cx="1813842" cy="1135979"/>
      </dsp:txXfrm>
    </dsp:sp>
    <dsp:sp modelId="{390B5EFC-8CC6-476B-9718-CBC02E4D23D6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551D-5DEB-414E-8E1D-C53609ED3EB7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solidFill>
          <a:schemeClr val="accent2">
            <a:hueOff val="-3867764"/>
            <a:satOff val="-33333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Organise:</a:t>
          </a:r>
          <a:br>
            <a:rPr lang="en-GB" sz="1400" b="1" kern="1200" dirty="0"/>
          </a:br>
          <a:r>
            <a:rPr lang="en-GB" sz="1400" b="0" kern="1200" dirty="0"/>
            <a:t>Management Groups</a:t>
          </a:r>
          <a:br>
            <a:rPr lang="en-GB" sz="1400" b="0" kern="1200" dirty="0"/>
          </a:br>
          <a:r>
            <a:rPr lang="en-GB" sz="1400" b="0" kern="1200" dirty="0"/>
            <a:t>Tags</a:t>
          </a:r>
          <a:br>
            <a:rPr lang="en-GB" sz="1400" b="0" kern="1200" dirty="0"/>
          </a:br>
          <a:r>
            <a:rPr lang="en-GB" sz="1400" b="0" kern="1200" dirty="0"/>
            <a:t>Roles</a:t>
          </a:r>
          <a:endParaRPr lang="en-US" sz="1400" b="0" kern="1200" dirty="0"/>
        </a:p>
      </dsp:txBody>
      <dsp:txXfrm>
        <a:off x="5236736" y="2141343"/>
        <a:ext cx="1813842" cy="1135979"/>
      </dsp:txXfrm>
    </dsp:sp>
    <dsp:sp modelId="{6BA6B05B-195D-4DF2-8CC9-41B989182537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flat" cmpd="sng" algn="ctr">
          <a:solidFill>
            <a:schemeClr val="accent2">
              <a:hueOff val="-3867764"/>
              <a:satOff val="-33333"/>
              <a:lumOff val="-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D0EB8-C6C2-4521-A878-B56162E5D8CD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solidFill>
          <a:schemeClr val="accent2">
            <a:hueOff val="-7735529"/>
            <a:satOff val="-66667"/>
            <a:lumOff val="-2117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Audit: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Budgets</a:t>
          </a:r>
          <a:br>
            <a:rPr lang="en-GB" sz="1400" kern="1200" dirty="0"/>
          </a:br>
          <a:endParaRPr lang="en-US" sz="1400" kern="1200" dirty="0"/>
        </a:p>
      </dsp:txBody>
      <dsp:txXfrm>
        <a:off x="3157079" y="4221000"/>
        <a:ext cx="1813842" cy="1135979"/>
      </dsp:txXfrm>
    </dsp:sp>
    <dsp:sp modelId="{DAD8D10D-2775-4B62-B7FB-3FDAF5D5602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flat" cmpd="sng" algn="ctr">
          <a:solidFill>
            <a:schemeClr val="accent2">
              <a:hueOff val="-7735529"/>
              <a:satOff val="-66667"/>
              <a:lumOff val="-2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FF25-27E7-412E-9023-1B9CD5603F16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solidFill>
          <a:schemeClr val="accent2">
            <a:hueOff val="-11603293"/>
            <a:satOff val="-100000"/>
            <a:lumOff val="-3176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Enforce:</a:t>
          </a:r>
          <a:br>
            <a:rPr lang="en-GB" sz="1400" kern="1200" dirty="0"/>
          </a:br>
          <a:r>
            <a:rPr lang="en-GB" sz="1400" kern="1200" dirty="0"/>
            <a:t>Policies</a:t>
          </a:r>
          <a:br>
            <a:rPr lang="en-GB" sz="1400" kern="1200" dirty="0"/>
          </a:br>
          <a:r>
            <a:rPr lang="en-GB" sz="1400" kern="1200" dirty="0"/>
            <a:t>Blueprints</a:t>
          </a:r>
          <a:br>
            <a:rPr lang="en-GB" sz="1400" kern="1200" dirty="0"/>
          </a:br>
          <a:r>
            <a:rPr lang="en-GB" sz="1400" kern="1200" dirty="0"/>
            <a:t>Budgets</a:t>
          </a:r>
          <a:endParaRPr lang="en-US" sz="1400" kern="1200" dirty="0"/>
        </a:p>
      </dsp:txBody>
      <dsp:txXfrm>
        <a:off x="1077421" y="2141343"/>
        <a:ext cx="1813842" cy="1135979"/>
      </dsp:txXfrm>
    </dsp:sp>
    <dsp:sp modelId="{BC053766-0B33-46E5-B7DE-D9AE069AD008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flat" cmpd="sng" algn="ctr">
          <a:solidFill>
            <a:schemeClr val="accent2">
              <a:hueOff val="-11603293"/>
              <a:satOff val="-100000"/>
              <a:lumOff val="-3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87938-0F07-462E-BA7B-2AE682D63AD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2F99C-E9C7-49EF-879A-46DE903AC7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5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37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08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06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575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670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71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05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35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04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86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management group setup</a:t>
            </a:r>
          </a:p>
          <a:p>
            <a:r>
              <a:rPr lang="en-US" dirty="0"/>
              <a:t>Apply RBAC to management groups</a:t>
            </a:r>
          </a:p>
          <a:p>
            <a:r>
              <a:rPr lang="en-US" dirty="0"/>
              <a:t>Tag application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655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creation, show code</a:t>
            </a:r>
          </a:p>
          <a:p>
            <a:r>
              <a:rPr lang="en-US" dirty="0"/>
              <a:t>Policy Type: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Deny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generates an event in the activity log and fails the request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Audit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generates a warning event in activity log but doesn't fail the request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Append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adds the defined set of fields to the request</a:t>
            </a:r>
          </a:p>
          <a:p>
            <a:pPr lvl="1"/>
            <a:r>
              <a:rPr lang="en-GB" sz="882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AuditIfNotExists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enables auditing if a resource doesn't exist</a:t>
            </a:r>
          </a:p>
          <a:p>
            <a:pPr lvl="1"/>
            <a:r>
              <a:rPr lang="en-GB" sz="882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DeployIfNotExists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deploys a resource if it doesn't already exist</a:t>
            </a:r>
          </a:p>
          <a:p>
            <a:pPr lvl="1"/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Disabled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doesn't evaluate resources for compliance to the policy rule</a:t>
            </a:r>
          </a:p>
          <a:p>
            <a:pPr marL="107153" lvl="1" indent="0">
              <a:buNone/>
            </a:pPr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07153" lvl="1" indent="0">
              <a:buNone/>
            </a:pP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Language - https://docs.microsoft.com/en-us/azure/governance/policy/concepts/definition-structure#policy-rule </a:t>
            </a:r>
          </a:p>
          <a:p>
            <a:endParaRPr lang="en-US" dirty="0"/>
          </a:p>
          <a:p>
            <a:r>
              <a:rPr lang="en-US" dirty="0"/>
              <a:t>Initiatives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5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 6:24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84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6793-C915-4220-A35B-0EA3DF52D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6DCF7-6A8F-43B0-B234-69323674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27B4-550E-4AC4-A828-2FEC9BF3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7566-B4F7-45EF-9773-D97D266D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F94A0-BBB4-4190-B373-4BAEC3F2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4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38A9-5854-4EEC-B77B-89B9583C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2824B-554A-4C4B-A1F2-3C2519187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53BFA-771E-437E-828E-3BC127D8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8CD5-9B11-4B14-82E3-6564344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B56CE-79D3-4173-9807-ED7BBCE5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FF0D1-7AE7-44D5-8946-E537B9270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7E2E7-E66B-498A-A78A-205E0D148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EBA1C-5C61-4069-A3C5-404B6CCD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64CA9-DAC1-4614-B68D-A460111E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A597-ECF9-4716-867D-EA457B1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7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434371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4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191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userDrawn="1">
  <p:cSld name="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9BC5D48-938F-0C45-9212-3AF881D9716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7618" y="4386460"/>
            <a:ext cx="8322045" cy="41043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6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Speaker</a:t>
            </a:r>
            <a:endParaRPr lang="da-DK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6E6D066-5889-014C-A579-63E39AAB85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7615" y="4980271"/>
            <a:ext cx="8322053" cy="3282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133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Subtitle</a:t>
            </a:r>
            <a:endParaRPr lang="da-DK" dirty="0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A48B412-1AA9-6F40-8B6C-13A1FA290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617" y="3513859"/>
            <a:ext cx="9232049" cy="65665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4267" b="0" i="0">
                <a:solidFill>
                  <a:schemeClr val="bg1"/>
                </a:solidFill>
                <a:latin typeface="Calibri Light" panose="020F0302020204030204" pitchFamily="34" charset="0"/>
                <a:ea typeface="Roboto Mono" pitchFamily="2" charset="0"/>
                <a:cs typeface="Calibri Light" panose="020F0302020204030204" pitchFamily="34" charset="0"/>
              </a:defRPr>
            </a:lvl1pPr>
            <a:lvl2pPr>
              <a:defRPr sz="3200">
                <a:latin typeface="Roboto Mono" pitchFamily="2" charset="0"/>
                <a:ea typeface="Roboto Mono" pitchFamily="2" charset="0"/>
              </a:defRPr>
            </a:lvl2pPr>
            <a:lvl3pPr>
              <a:defRPr sz="3200">
                <a:latin typeface="Roboto Mono" pitchFamily="2" charset="0"/>
                <a:ea typeface="Roboto Mono" pitchFamily="2" charset="0"/>
              </a:defRPr>
            </a:lvl3pPr>
            <a:lvl4pPr>
              <a:defRPr sz="3200">
                <a:latin typeface="Roboto Mono" pitchFamily="2" charset="0"/>
                <a:ea typeface="Roboto Mono" pitchFamily="2" charset="0"/>
              </a:defRPr>
            </a:lvl4pPr>
            <a:lvl5pPr>
              <a:defRPr sz="32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Session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B39C3-EA4E-2E44-A279-9E190E124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377" y="5149451"/>
            <a:ext cx="2433953" cy="1212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B2233-FC44-8D49-9F1B-3265581A7B7E}"/>
              </a:ext>
            </a:extLst>
          </p:cNvPr>
          <p:cNvSpPr txBox="1"/>
          <p:nvPr userDrawn="1"/>
        </p:nvSpPr>
        <p:spPr>
          <a:xfrm>
            <a:off x="9349893" y="766181"/>
            <a:ext cx="2188100" cy="660144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 anchor="ctr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Session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D0A5A7-0321-8742-AC30-BD87AC7A91EA}"/>
              </a:ext>
            </a:extLst>
          </p:cNvPr>
          <p:cNvCxnSpPr>
            <a:cxnSpLocks/>
          </p:cNvCxnSpPr>
          <p:nvPr userDrawn="1"/>
        </p:nvCxnSpPr>
        <p:spPr>
          <a:xfrm>
            <a:off x="10460681" y="1426324"/>
            <a:ext cx="0" cy="2960136"/>
          </a:xfrm>
          <a:prstGeom prst="line">
            <a:avLst/>
          </a:prstGeom>
          <a:ln w="12700">
            <a:solidFill>
              <a:srgbClr val="F3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1389064" y="-1"/>
            <a:ext cx="6853549" cy="149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1048420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1567" y="5375645"/>
            <a:ext cx="1920000" cy="3984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4565" y="4386603"/>
            <a:ext cx="1920000" cy="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5117803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8977257" y="725381"/>
            <a:ext cx="2288619" cy="1029476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240000" tIns="144000" rIns="240000" bIns="144000" rtlCol="0">
            <a:spAutoFit/>
          </a:bodyPr>
          <a:lstStyle/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2400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2192730" y="1754857"/>
            <a:ext cx="7928837" cy="1006760"/>
            <a:chOff x="1644547" y="1327900"/>
            <a:chExt cx="5946628" cy="5873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696584" y="1327900"/>
              <a:ext cx="1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900"/>
              <a:ext cx="0" cy="587307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86971" y="3378589"/>
            <a:ext cx="1878055" cy="400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52242" y="4169288"/>
            <a:ext cx="2075692" cy="87386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71478" y="5303075"/>
            <a:ext cx="1811517" cy="89090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42570" y="4931377"/>
            <a:ext cx="1920001" cy="452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1712" y="3074789"/>
            <a:ext cx="1628576" cy="70476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47825" y="4022136"/>
            <a:ext cx="1363313" cy="510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0553" y="5766983"/>
            <a:ext cx="2070433" cy="590093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18694" y="2904159"/>
            <a:ext cx="1578105" cy="780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19730" y="3824502"/>
            <a:ext cx="2075692" cy="4552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1567" y="6080581"/>
            <a:ext cx="1992456" cy="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2" y="355600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3392" y="1615668"/>
            <a:ext cx="10944192" cy="43088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609575" lvl="0" indent="-609575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26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0FCD-8A55-498A-AA95-35B40BFF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8107-94D2-48AE-97D5-700AC5D2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701C-7438-4297-87C7-2228733B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CA434-E30A-4FBF-BDCB-80499C0C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715B-1657-4182-B256-8FFADCF3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7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96CB-CDE8-4BBC-BFC8-1693C193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FCF6E-2F5E-4D95-B5C0-DE49C0E2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A3FD-51B2-48F8-BF73-F48CD06C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788C-52B9-4761-BD50-DDA781EF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A52D-44FA-4159-8DD9-17A0EE0E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5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8DCE-1A35-4F7C-B9B5-BE4E4964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50B4-C4BE-47B4-8E4E-FE3D15F07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42A38-7969-4DE4-97CC-61239D278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965C6-7DEB-42A9-8455-90A3E4E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D141-7AC1-4F1D-A73A-078AB005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AADE-5D1B-4ACA-8F29-773A49F6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4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2F8F-BF71-443E-A4E7-F47569FE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C0FE3-6A52-45E3-B080-EAEE6EA63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34E6-AAE7-4B78-86BE-2186BC3CB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9DE38-4F6E-46A6-9296-EDA97FC35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A2E8E-8F02-45C2-9FFB-6821002E1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EEAD0-A8DC-40D4-A385-2CECCC79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1F589-EA3F-4727-8850-ABDC5455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2117C-3961-45C8-83E7-12A38965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28CC-8287-46C5-86D5-E33EDC9B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5FA3C-8140-45E0-8BAB-532DB78D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A9CCC-F57A-42B9-8003-77884CD2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8955C-67D9-4165-B9D1-00ECE8DD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1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270E0-0763-40CF-9D45-26DA5CD3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F29D8-1EDA-4E0C-8F02-577F9D17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E68FF-84DD-492D-8709-AABDDC3F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0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E595-BD08-4C79-A9E3-02DD3981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AC0-8304-4D3C-91DC-F1F38E07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615BC-E622-4A24-A492-ABA2CC15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AC01E-98AD-4BF8-AD1C-40E705D6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EFAD-1D83-4754-AD68-52AF81A7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A8474-8BB8-4E9E-AF19-D6CB0BE5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4B55-E9F4-43D6-AFAA-40EAF6DC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E2AD4-8419-41CB-B570-FE1070BB3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8A6A1-640C-4EEC-8CF7-065A685BB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A35D-ACF2-477C-B8F8-A36EE04C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59708-A285-4055-8B24-B5EA37D5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2AEC4-9741-43F0-A764-F132AA24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7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9A5C7-D160-456F-A006-1EB6375C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9EEB1-3EA6-46B4-9A9E-7A1C7AEB8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79690-D6B1-4AAD-BF12-7C034780F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A6F31-EC12-4E4E-B77B-5F405A06DC7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9C0CF-AD3E-472A-BDCF-ACD9D86BB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B6BED-8BD9-4AB6-BC75-F17F8604A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CF1F-0B37-4B74-B86D-9D2A0ECDA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0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1"/>
            <a:ext cx="11018520" cy="553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0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>
    <p:fade/>
  </p:transition>
  <p:hf sldNum="0"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01.svg"/><Relationship Id="rId4" Type="http://schemas.openxmlformats.org/officeDocument/2006/relationships/image" Target="../media/image134.sv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svg"/><Relationship Id="rId3" Type="http://schemas.openxmlformats.org/officeDocument/2006/relationships/image" Target="../media/image137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01.svg"/><Relationship Id="rId4" Type="http://schemas.openxmlformats.org/officeDocument/2006/relationships/image" Target="../media/image138.sv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4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14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150.svg"/><Relationship Id="rId4" Type="http://schemas.openxmlformats.org/officeDocument/2006/relationships/image" Target="../media/image148.svg"/><Relationship Id="rId9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29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11" Type="http://schemas.openxmlformats.org/officeDocument/2006/relationships/image" Target="../media/image20.png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20.png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42" Type="http://schemas.openxmlformats.org/officeDocument/2006/relationships/image" Target="../media/image79.svg"/><Relationship Id="rId47" Type="http://schemas.openxmlformats.org/officeDocument/2006/relationships/image" Target="../media/image84.png"/><Relationship Id="rId50" Type="http://schemas.openxmlformats.org/officeDocument/2006/relationships/image" Target="../media/image87.sv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sv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37" Type="http://schemas.openxmlformats.org/officeDocument/2006/relationships/image" Target="../media/image74.png"/><Relationship Id="rId40" Type="http://schemas.openxmlformats.org/officeDocument/2006/relationships/image" Target="../media/image77.sv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4" Type="http://schemas.openxmlformats.org/officeDocument/2006/relationships/image" Target="../media/image81.svg"/><Relationship Id="rId52" Type="http://schemas.openxmlformats.org/officeDocument/2006/relationships/image" Target="../media/image89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svg"/><Relationship Id="rId8" Type="http://schemas.openxmlformats.org/officeDocument/2006/relationships/image" Target="../media/image45.svg"/><Relationship Id="rId51" Type="http://schemas.openxmlformats.org/officeDocument/2006/relationships/image" Target="../media/image88.png"/><Relationship Id="rId3" Type="http://schemas.openxmlformats.org/officeDocument/2006/relationships/image" Target="../media/image40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svg"/><Relationship Id="rId46" Type="http://schemas.openxmlformats.org/officeDocument/2006/relationships/image" Target="../media/image83.svg"/><Relationship Id="rId20" Type="http://schemas.openxmlformats.org/officeDocument/2006/relationships/image" Target="../media/image57.svg"/><Relationship Id="rId41" Type="http://schemas.openxmlformats.org/officeDocument/2006/relationships/image" Target="../media/image78.png"/><Relationship Id="rId54" Type="http://schemas.openxmlformats.org/officeDocument/2006/relationships/image" Target="../media/image91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sv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4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153ED7-E499-4D12-8AA0-3858ECF6EA1B}"/>
              </a:ext>
            </a:extLst>
          </p:cNvPr>
          <p:cNvSpPr/>
          <p:nvPr/>
        </p:nvSpPr>
        <p:spPr>
          <a:xfrm>
            <a:off x="-15240" y="-7620"/>
            <a:ext cx="12207240" cy="686562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F47DB-D886-4AF0-9C68-7BF8B76BD434}"/>
              </a:ext>
            </a:extLst>
          </p:cNvPr>
          <p:cNvSpPr/>
          <p:nvPr/>
        </p:nvSpPr>
        <p:spPr>
          <a:xfrm>
            <a:off x="3019424" y="1028701"/>
            <a:ext cx="6153150" cy="2898914"/>
          </a:xfrm>
          <a:prstGeom prst="rect">
            <a:avLst/>
          </a:prstGeom>
          <a:noFill/>
          <a:ln w="34925">
            <a:solidFill>
              <a:srgbClr val="008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F7E8A-6F46-4EE3-ABE7-53E2EA1800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5217" r="11429" b="20000"/>
          <a:stretch/>
        </p:blipFill>
        <p:spPr>
          <a:xfrm>
            <a:off x="3130181" y="1219200"/>
            <a:ext cx="5924550" cy="262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B0B0-CBAB-49BA-91A9-19EC13AA2FF5}"/>
              </a:ext>
            </a:extLst>
          </p:cNvPr>
          <p:cNvSpPr txBox="1"/>
          <p:nvPr/>
        </p:nvSpPr>
        <p:spPr>
          <a:xfrm>
            <a:off x="3048569" y="426720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de-DE" b="0" i="0" dirty="0">
                <a:solidFill>
                  <a:schemeClr val="bg1"/>
                </a:solidFill>
                <a:effectLst/>
                <a:latin typeface="Spinnaker" panose="020B0505030300000004" pitchFamily="34" charset="0"/>
              </a:rPr>
              <a:t>November 19, 2021, 9 AM - 5 PM EST - ONLINE</a:t>
            </a:r>
          </a:p>
        </p:txBody>
      </p:sp>
    </p:spTree>
    <p:extLst>
      <p:ext uri="{BB962C8B-B14F-4D97-AF65-F5344CB8AC3E}">
        <p14:creationId xmlns:p14="http://schemas.microsoft.com/office/powerpoint/2010/main" val="333067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3E90B5-62F0-482A-84ED-849512AF5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665587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3A39A7-550A-4391-9B78-F16BA766A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273959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6018C84-992B-4D04-B777-98BCE85EA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3791657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0BD852-9105-4D38-8306-262635AB1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4887615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0189-BBD5-42F3-845F-113E2E184D8A}"/>
              </a:ext>
            </a:extLst>
          </p:cNvPr>
          <p:cNvSpPr txBox="1"/>
          <p:nvPr/>
        </p:nvSpPr>
        <p:spPr>
          <a:xfrm>
            <a:off x="1531766" y="1665585"/>
            <a:ext cx="58714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How much are we spending?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7648F-1791-40E7-ADC2-82533F06DF33}"/>
              </a:ext>
            </a:extLst>
          </p:cNvPr>
          <p:cNvSpPr txBox="1"/>
          <p:nvPr/>
        </p:nvSpPr>
        <p:spPr>
          <a:xfrm>
            <a:off x="1531766" y="2739595"/>
            <a:ext cx="78758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What resources are we spending it 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FA09-7F51-4FD6-ADAD-D92B289F65BE}"/>
              </a:ext>
            </a:extLst>
          </p:cNvPr>
          <p:cNvSpPr txBox="1"/>
          <p:nvPr/>
        </p:nvSpPr>
        <p:spPr>
          <a:xfrm>
            <a:off x="1531765" y="3791657"/>
            <a:ext cx="65944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Where are we out of 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23981-88F0-4098-BFA9-51169C965A7E}"/>
              </a:ext>
            </a:extLst>
          </p:cNvPr>
          <p:cNvSpPr txBox="1"/>
          <p:nvPr/>
        </p:nvSpPr>
        <p:spPr>
          <a:xfrm>
            <a:off x="1531766" y="4887613"/>
            <a:ext cx="70157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Where should we focus our effort?</a:t>
            </a:r>
          </a:p>
        </p:txBody>
      </p:sp>
    </p:spTree>
    <p:extLst>
      <p:ext uri="{BB962C8B-B14F-4D97-AF65-F5344CB8AC3E}">
        <p14:creationId xmlns:p14="http://schemas.microsoft.com/office/powerpoint/2010/main" val="28416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5C6A3A-DE35-4607-886D-A6FA96E90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148" y="2160659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7A44E8-7BF5-41E8-925A-DCFEA740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15" y="2132381"/>
            <a:ext cx="1968584" cy="19685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1FBA6F4-B034-4589-A788-A0587BE5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729" y="2160659"/>
            <a:ext cx="1969856" cy="19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5B67C-569F-48C3-9EBB-E797D3FB465E}"/>
              </a:ext>
            </a:extLst>
          </p:cNvPr>
          <p:cNvSpPr txBox="1"/>
          <p:nvPr/>
        </p:nvSpPr>
        <p:spPr>
          <a:xfrm>
            <a:off x="4076740" y="4130513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Cost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DAF8F-BE21-488F-8016-D2B574E98F94}"/>
              </a:ext>
            </a:extLst>
          </p:cNvPr>
          <p:cNvSpPr txBox="1"/>
          <p:nvPr/>
        </p:nvSpPr>
        <p:spPr>
          <a:xfrm>
            <a:off x="454287" y="4130513"/>
            <a:ext cx="31582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Resource</a:t>
            </a:r>
            <a:r>
              <a:rPr lang="en-GB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 </a:t>
            </a:r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46649-999A-44A9-A651-C2D6D89F6108}"/>
              </a:ext>
            </a:extLst>
          </p:cNvPr>
          <p:cNvSpPr txBox="1"/>
          <p:nvPr/>
        </p:nvSpPr>
        <p:spPr>
          <a:xfrm>
            <a:off x="8350629" y="4130513"/>
            <a:ext cx="3082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Security Centre</a:t>
            </a:r>
          </a:p>
        </p:txBody>
      </p:sp>
    </p:spTree>
    <p:extLst>
      <p:ext uri="{BB962C8B-B14F-4D97-AF65-F5344CB8AC3E}">
        <p14:creationId xmlns:p14="http://schemas.microsoft.com/office/powerpoint/2010/main" val="244985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5E7B-29E5-455A-B788-D722E75C1111}"/>
              </a:ext>
            </a:extLst>
          </p:cNvPr>
          <p:cNvSpPr txBox="1"/>
          <p:nvPr/>
        </p:nvSpPr>
        <p:spPr>
          <a:xfrm>
            <a:off x="1718142" y="2810335"/>
            <a:ext cx="74248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Classify Subscriptions and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DF4BC-100D-4954-AEF6-7FA3D07313FE}"/>
              </a:ext>
            </a:extLst>
          </p:cNvPr>
          <p:cNvSpPr txBox="1"/>
          <p:nvPr/>
        </p:nvSpPr>
        <p:spPr>
          <a:xfrm>
            <a:off x="1718142" y="1944657"/>
            <a:ext cx="6272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Create a subscription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ADEA-41AA-42E4-B2A0-96783C2CE83E}"/>
              </a:ext>
            </a:extLst>
          </p:cNvPr>
          <p:cNvSpPr txBox="1"/>
          <p:nvPr/>
        </p:nvSpPr>
        <p:spPr>
          <a:xfrm>
            <a:off x="1718141" y="3676013"/>
            <a:ext cx="64068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Apply access rights consistently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CEE95A-63E5-4A5C-B567-2C1F6B9E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92" y="2810335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57AA0-A4C2-465D-84BB-3B2F7B666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392" y="367601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1D67F8-AEBB-48CA-A608-3FC613B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92" y="19446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D5FA9A-7DA2-4B5F-AFB5-390D09C5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93" y="1565858"/>
            <a:ext cx="2709796" cy="27097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56526C-334B-4148-A352-C309146B0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9246" y="1877031"/>
            <a:ext cx="2398623" cy="23986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2490044-60D9-4E85-906D-A2E8EEF4F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725" y="1877031"/>
            <a:ext cx="2398623" cy="2398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22159D-C403-4735-BEF1-5720B90DF135}"/>
              </a:ext>
            </a:extLst>
          </p:cNvPr>
          <p:cNvSpPr txBox="1"/>
          <p:nvPr/>
        </p:nvSpPr>
        <p:spPr>
          <a:xfrm>
            <a:off x="428530" y="4275653"/>
            <a:ext cx="43172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Management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FD6CD-752E-4162-9271-DEBA271694E7}"/>
              </a:ext>
            </a:extLst>
          </p:cNvPr>
          <p:cNvSpPr txBox="1"/>
          <p:nvPr/>
        </p:nvSpPr>
        <p:spPr>
          <a:xfrm>
            <a:off x="5639494" y="4275653"/>
            <a:ext cx="8968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Tags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C77F-2012-44B2-9637-92E5D085BB67}"/>
              </a:ext>
            </a:extLst>
          </p:cNvPr>
          <p:cNvSpPr txBox="1"/>
          <p:nvPr/>
        </p:nvSpPr>
        <p:spPr>
          <a:xfrm>
            <a:off x="9369227" y="4275653"/>
            <a:ext cx="11176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289231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09FE-C665-44D5-927E-6224094B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Groups</a:t>
            </a:r>
          </a:p>
        </p:txBody>
      </p:sp>
      <p:pic>
        <p:nvPicPr>
          <p:cNvPr id="1026" name="Picture 2" descr="tree">
            <a:extLst>
              <a:ext uri="{FF2B5EF4-FFF2-40B4-BE49-F238E27FC236}">
                <a16:creationId xmlns:a16="http://schemas.microsoft.com/office/drawing/2014/main" id="{7FEFC5A3-FA53-4B18-95CE-4ED0BAD8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39" y="1160352"/>
            <a:ext cx="9160724" cy="56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536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5A7491-3B05-43B8-9156-2C181347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7" y="13815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13DCAA1-A40E-4A1C-96F8-1A49B106F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7" y="32986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6505D6-BEBA-42C0-A506-07AEB8A38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927" y="4257252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15DA0-18FD-4844-93E2-28B4D0BB8C4F}"/>
              </a:ext>
            </a:extLst>
          </p:cNvPr>
          <p:cNvSpPr txBox="1"/>
          <p:nvPr/>
        </p:nvSpPr>
        <p:spPr>
          <a:xfrm>
            <a:off x="1354512" y="1381549"/>
            <a:ext cx="33064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Develop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E94A9-5F89-411C-B5E4-F6F23740E0BE}"/>
              </a:ext>
            </a:extLst>
          </p:cNvPr>
          <p:cNvSpPr txBox="1"/>
          <p:nvPr/>
        </p:nvSpPr>
        <p:spPr>
          <a:xfrm flipH="1">
            <a:off x="1354511" y="3298685"/>
            <a:ext cx="688421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Audit the impact of these policies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82569-CBF4-4FBC-88D2-FC54ACD5CC4F}"/>
              </a:ext>
            </a:extLst>
          </p:cNvPr>
          <p:cNvSpPr txBox="1"/>
          <p:nvPr/>
        </p:nvSpPr>
        <p:spPr>
          <a:xfrm>
            <a:off x="1354511" y="2338385"/>
            <a:ext cx="29671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Apply Budgets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86935-63DF-44F5-8859-EB37E53D5E59}"/>
              </a:ext>
            </a:extLst>
          </p:cNvPr>
          <p:cNvSpPr txBox="1"/>
          <p:nvPr/>
        </p:nvSpPr>
        <p:spPr>
          <a:xfrm>
            <a:off x="1354511" y="4257252"/>
            <a:ext cx="53851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Get ready for enforcement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DF7794-2565-49C0-B238-D8CD7FDA9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27" y="2318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3AF69-14F8-4004-963C-C8F83F38687A}"/>
              </a:ext>
            </a:extLst>
          </p:cNvPr>
          <p:cNvSpPr txBox="1"/>
          <p:nvPr/>
        </p:nvSpPr>
        <p:spPr>
          <a:xfrm>
            <a:off x="7291615" y="4555985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Azure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70BC89-17D3-4331-8779-5B6C8AAE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8211" y="2444072"/>
            <a:ext cx="1969856" cy="19698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7DC7AFA-3DF5-4A6A-9286-92A1833ED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7337" y="2444072"/>
            <a:ext cx="1969856" cy="1969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97F6D-3EBA-4F5E-81B6-E53AFA76DEB9}"/>
              </a:ext>
            </a:extLst>
          </p:cNvPr>
          <p:cNvSpPr txBox="1"/>
          <p:nvPr/>
        </p:nvSpPr>
        <p:spPr>
          <a:xfrm>
            <a:off x="1555904" y="4555985"/>
            <a:ext cx="375583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Cost Management</a:t>
            </a:r>
          </a:p>
          <a:p>
            <a:pPr defTabSz="914344"/>
            <a:endParaRPr lang="en-GB" sz="36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1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C03896-32D0-4121-8AB8-6CB5CFCB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3" y="1634524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0B225C-5545-40D8-920B-EE075BC6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033" y="2507249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03D9E3-CF0B-4832-96DB-0EE1A4633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33" y="439248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D712F-EEF9-4902-815F-152D72313D28}"/>
              </a:ext>
            </a:extLst>
          </p:cNvPr>
          <p:cNvSpPr txBox="1"/>
          <p:nvPr/>
        </p:nvSpPr>
        <p:spPr>
          <a:xfrm>
            <a:off x="1381814" y="1634524"/>
            <a:ext cx="64776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Change policies to enforcement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6F3CD-0D12-4B02-9831-B18812C18707}"/>
              </a:ext>
            </a:extLst>
          </p:cNvPr>
          <p:cNvSpPr txBox="1"/>
          <p:nvPr/>
        </p:nvSpPr>
        <p:spPr>
          <a:xfrm>
            <a:off x="1381813" y="2606240"/>
            <a:ext cx="4580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Add resolution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0DAE4-3C22-46D5-8A20-1D18C1999E07}"/>
              </a:ext>
            </a:extLst>
          </p:cNvPr>
          <p:cNvSpPr txBox="1"/>
          <p:nvPr/>
        </p:nvSpPr>
        <p:spPr>
          <a:xfrm>
            <a:off x="1165717" y="4788152"/>
            <a:ext cx="45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44"/>
            <a:endParaRPr lang="en-GB" sz="2000" dirty="0" err="1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6ED6B-16B6-4427-B4F6-DE36A11FE041}"/>
              </a:ext>
            </a:extLst>
          </p:cNvPr>
          <p:cNvSpPr txBox="1"/>
          <p:nvPr/>
        </p:nvSpPr>
        <p:spPr>
          <a:xfrm>
            <a:off x="1381814" y="4375945"/>
            <a:ext cx="8839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Create new subscriptions already compliant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AE1FF8-A25D-4C94-A588-97E151B65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144" y="3379975"/>
            <a:ext cx="749381" cy="749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32800-BF4A-4FEA-916E-3B1CCE86FCFF}"/>
              </a:ext>
            </a:extLst>
          </p:cNvPr>
          <p:cNvSpPr txBox="1"/>
          <p:nvPr/>
        </p:nvSpPr>
        <p:spPr>
          <a:xfrm>
            <a:off x="1381814" y="3561384"/>
            <a:ext cx="33121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Enforce Budgets</a:t>
            </a:r>
          </a:p>
        </p:txBody>
      </p:sp>
    </p:spTree>
    <p:extLst>
      <p:ext uri="{BB962C8B-B14F-4D97-AF65-F5344CB8AC3E}">
        <p14:creationId xmlns:p14="http://schemas.microsoft.com/office/powerpoint/2010/main" val="9651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DEF3F-F225-4998-A776-8DAD85697CAD}"/>
              </a:ext>
            </a:extLst>
          </p:cNvPr>
          <p:cNvSpPr txBox="1"/>
          <p:nvPr/>
        </p:nvSpPr>
        <p:spPr>
          <a:xfrm>
            <a:off x="1261699" y="4842069"/>
            <a:ext cx="24630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Azure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0C7F-82A8-45A2-B16E-BFD905D3F70C}"/>
              </a:ext>
            </a:extLst>
          </p:cNvPr>
          <p:cNvSpPr txBox="1"/>
          <p:nvPr/>
        </p:nvSpPr>
        <p:spPr>
          <a:xfrm>
            <a:off x="8206518" y="4842069"/>
            <a:ext cx="3328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Azure Blueprints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B7DC5-FAA1-46F0-89CF-3806D276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7147" y="2295555"/>
            <a:ext cx="1969856" cy="19698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E713B9-BDEA-4BC1-A90B-96DBA5324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997" y="2295555"/>
            <a:ext cx="1969856" cy="19698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F007A8-095C-404B-BC8F-B87251C2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499" y="2295555"/>
            <a:ext cx="1969856" cy="196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7727D5-DD40-4698-9B48-0B5DDBB8B852}"/>
              </a:ext>
            </a:extLst>
          </p:cNvPr>
          <p:cNvSpPr txBox="1"/>
          <p:nvPr/>
        </p:nvSpPr>
        <p:spPr>
          <a:xfrm>
            <a:off x="4099362" y="4842069"/>
            <a:ext cx="37558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20525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Regain Control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1" y="1434371"/>
            <a:ext cx="11018520" cy="430887"/>
          </a:xfrm>
        </p:spPr>
        <p:txBody>
          <a:bodyPr/>
          <a:lstStyle/>
          <a:p>
            <a:endParaRPr lang="en-US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689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84167-DDF8-47F0-BDDB-84ECDED75E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571"/>
          <a:stretch/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E781A7-BFFD-4340-B583-B55E667F1F8A}"/>
              </a:ext>
            </a:extLst>
          </p:cNvPr>
          <p:cNvSpPr/>
          <p:nvPr/>
        </p:nvSpPr>
        <p:spPr>
          <a:xfrm>
            <a:off x="0" y="-2"/>
            <a:ext cx="12192000" cy="3428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80A0A-834F-4573-AD1B-92A97B5E6633}"/>
              </a:ext>
            </a:extLst>
          </p:cNvPr>
          <p:cNvSpPr txBox="1"/>
          <p:nvPr/>
        </p:nvSpPr>
        <p:spPr>
          <a:xfrm>
            <a:off x="2918670" y="1052777"/>
            <a:ext cx="5924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Spinnaker" panose="020B0505030300000004" pitchFamily="34" charset="0"/>
              </a:rPr>
              <a:t>Sponsors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89A0B3-CBB0-4C84-BCA3-797B3BAD6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66849"/>
            <a:ext cx="2007781" cy="2007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33104-2A8C-467B-9C65-F315C9A58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12" y="3875567"/>
            <a:ext cx="6852282" cy="1903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1D3F91-5B62-4B50-A43D-99AB34C59B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5217" r="11429" b="20000"/>
          <a:stretch/>
        </p:blipFill>
        <p:spPr>
          <a:xfrm>
            <a:off x="10560854" y="323850"/>
            <a:ext cx="128824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3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EB26C8-65BB-4E92-9989-1CB148A2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01" y="1709523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5094387-71F3-427E-BEC9-90B1FE031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301" y="3659616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9C1202-EDDD-4BA1-8DA3-479501307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301" y="2684569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05C093-CDCD-4E43-B116-528145F88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301" y="4634663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20E34-69DA-493F-B7A7-7BF60D5EDD88}"/>
              </a:ext>
            </a:extLst>
          </p:cNvPr>
          <p:cNvSpPr txBox="1"/>
          <p:nvPr/>
        </p:nvSpPr>
        <p:spPr>
          <a:xfrm>
            <a:off x="1290822" y="1645801"/>
            <a:ext cx="85852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Understand what you are spending &amp; 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657D-925A-41F6-A399-5776827473A6}"/>
              </a:ext>
            </a:extLst>
          </p:cNvPr>
          <p:cNvSpPr txBox="1"/>
          <p:nvPr/>
        </p:nvSpPr>
        <p:spPr>
          <a:xfrm>
            <a:off x="1290821" y="2834401"/>
            <a:ext cx="99718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Know that only approved resources are deployed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876D-CDCC-483F-8041-DBF4E4D2D39A}"/>
              </a:ext>
            </a:extLst>
          </p:cNvPr>
          <p:cNvSpPr txBox="1"/>
          <p:nvPr/>
        </p:nvSpPr>
        <p:spPr>
          <a:xfrm>
            <a:off x="1290822" y="3715217"/>
            <a:ext cx="106191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Know that you are adhering to security best practice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42552-BACC-4B5C-98A7-D6ACCFE3EB3A}"/>
              </a:ext>
            </a:extLst>
          </p:cNvPr>
          <p:cNvSpPr txBox="1"/>
          <p:nvPr/>
        </p:nvSpPr>
        <p:spPr>
          <a:xfrm>
            <a:off x="1290822" y="4733671"/>
            <a:ext cx="44640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3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Further improvement!</a:t>
            </a:r>
          </a:p>
        </p:txBody>
      </p:sp>
    </p:spTree>
    <p:extLst>
      <p:ext uri="{BB962C8B-B14F-4D97-AF65-F5344CB8AC3E}">
        <p14:creationId xmlns:p14="http://schemas.microsoft.com/office/powerpoint/2010/main" val="35080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About Me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2" descr="Title762406932">
            <a:extLst>
              <a:ext uri="{FF2B5EF4-FFF2-40B4-BE49-F238E27FC236}">
                <a16:creationId xmlns:a16="http://schemas.microsoft.com/office/drawing/2014/main" id="{7BA46E82-A330-4DEF-98B2-20DEE300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9" y="1630404"/>
            <a:ext cx="2539779" cy="25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2E7FA-7992-477F-8C4E-C1FB1F056038}"/>
              </a:ext>
            </a:extLst>
          </p:cNvPr>
          <p:cNvSpPr txBox="1"/>
          <p:nvPr/>
        </p:nvSpPr>
        <p:spPr>
          <a:xfrm>
            <a:off x="4470542" y="1630403"/>
            <a:ext cx="5741828" cy="2216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6400" dirty="0">
                <a:solidFill>
                  <a:schemeClr val="accent1"/>
                </a:solidFill>
                <a:latin typeface="Metropolis" panose="00000500000000000000" pitchFamily="50" charset="0"/>
              </a:rPr>
              <a:t>Sam Cogan</a:t>
            </a:r>
          </a:p>
          <a:p>
            <a:pPr algn="l"/>
            <a:br>
              <a:rPr lang="en-GB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tropolis" panose="00000500000000000000" pitchFamily="50" charset="0"/>
              </a:rPr>
            </a:br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Solution Architect – Willis Towers Watson</a:t>
            </a:r>
          </a:p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Microsoft Azure MVP</a:t>
            </a:r>
            <a:endParaRPr lang="en-US" sz="2667" dirty="0" err="1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22BEF-6E4F-4173-9BCF-3D301F132299}"/>
              </a:ext>
            </a:extLst>
          </p:cNvPr>
          <p:cNvSpPr txBox="1"/>
          <p:nvPr/>
        </p:nvSpPr>
        <p:spPr>
          <a:xfrm>
            <a:off x="4947558" y="4647050"/>
            <a:ext cx="3781521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486BDD-2E81-4057-B118-D61C45BE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542" y="4647049"/>
            <a:ext cx="410335" cy="410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6D920-E851-40EA-AD43-4817ADB66F02}"/>
              </a:ext>
            </a:extLst>
          </p:cNvPr>
          <p:cNvSpPr txBox="1"/>
          <p:nvPr/>
        </p:nvSpPr>
        <p:spPr>
          <a:xfrm>
            <a:off x="4947558" y="5114004"/>
            <a:ext cx="1694823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@</a:t>
            </a:r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D77926-6B43-46A4-8531-41825BB99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0543" y="5114004"/>
            <a:ext cx="410333" cy="41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917EE-278B-4969-9893-5A9728BCB1BE}"/>
              </a:ext>
            </a:extLst>
          </p:cNvPr>
          <p:cNvSpPr txBox="1"/>
          <p:nvPr/>
        </p:nvSpPr>
        <p:spPr>
          <a:xfrm>
            <a:off x="4947558" y="5580956"/>
            <a:ext cx="1492845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sam-cogan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709674-EC71-4F67-85DC-FB88FA484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4510" y="5584924"/>
            <a:ext cx="406365" cy="406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ED0C9-C5A8-4D71-9EF4-B76CB5CDA0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2" y="4857436"/>
            <a:ext cx="2288854" cy="9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153ED7-E499-4D12-8AA0-3858ECF6EA1B}"/>
              </a:ext>
            </a:extLst>
          </p:cNvPr>
          <p:cNvSpPr/>
          <p:nvPr/>
        </p:nvSpPr>
        <p:spPr>
          <a:xfrm>
            <a:off x="-15240" y="3397"/>
            <a:ext cx="12207240" cy="68656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3289A-7784-4413-8C73-E3041A31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09" y="1627117"/>
            <a:ext cx="958920" cy="95382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CB09D-FE89-4C95-8AB2-02FB8DEA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6" y="1652197"/>
            <a:ext cx="958920" cy="95382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DD361-26FB-4D28-B82D-7D2910CD0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03" y="1578165"/>
            <a:ext cx="958920" cy="95382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B70D53-CED6-4666-B1D3-A6858BC5A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8426" y="1590559"/>
            <a:ext cx="958920" cy="95382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6EAE7-B30A-4CDA-B3A8-40F8D65DC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126" y="4113171"/>
            <a:ext cx="958920" cy="953820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3E1389-DD79-4F4E-B97A-66BC0328D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370" y="4097864"/>
            <a:ext cx="958920" cy="953820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E98F6C-DE3F-4362-9D6B-3B7051816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105" y="4081797"/>
            <a:ext cx="958920" cy="953820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186F8-1430-40E1-A72F-1BF2481BA6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5609" y="4097862"/>
            <a:ext cx="958920" cy="95382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AFCD24-9F2D-4F62-9C0A-BCD4CDFFC54B}"/>
              </a:ext>
            </a:extLst>
          </p:cNvPr>
          <p:cNvSpPr txBox="1"/>
          <p:nvPr/>
        </p:nvSpPr>
        <p:spPr>
          <a:xfrm>
            <a:off x="3133725" y="609600"/>
            <a:ext cx="592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pinnaker" panose="020B0505030300000004" pitchFamily="34" charset="0"/>
              </a:rPr>
              <a:t>Room 1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pinnaker" panose="020B0505030300000004" pitchFamily="34" charset="0"/>
              </a:rPr>
              <a:t>Friday, November 19, 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066B5C-8FA9-47FD-9163-59416CE397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5217" r="11429" b="20000"/>
          <a:stretch/>
        </p:blipFill>
        <p:spPr>
          <a:xfrm>
            <a:off x="10560854" y="323850"/>
            <a:ext cx="1288245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62BF84-E992-409C-990E-C0EFC1F7D28D}"/>
              </a:ext>
            </a:extLst>
          </p:cNvPr>
          <p:cNvSpPr txBox="1"/>
          <p:nvPr/>
        </p:nvSpPr>
        <p:spPr>
          <a:xfrm>
            <a:off x="1649151" y="2907709"/>
            <a:ext cx="1683976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Ben Steinhauser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Cloud Solution Architect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Static Web Apps: I am a Believer!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DBFB64-15C3-41CC-B0D0-83E94E7806FD}"/>
              </a:ext>
            </a:extLst>
          </p:cNvPr>
          <p:cNvSpPr txBox="1"/>
          <p:nvPr/>
        </p:nvSpPr>
        <p:spPr>
          <a:xfrm>
            <a:off x="2735624" y="5365458"/>
            <a:ext cx="1683976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Sergey Chubarov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Ethical Hacker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Offensive Azure Security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E45A2-6029-4A94-A05D-AB5A36E28D0D}"/>
              </a:ext>
            </a:extLst>
          </p:cNvPr>
          <p:cNvSpPr txBox="1"/>
          <p:nvPr/>
        </p:nvSpPr>
        <p:spPr>
          <a:xfrm>
            <a:off x="3922274" y="2899905"/>
            <a:ext cx="1962393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Alpa Buddhabhatti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Cluster reply , London , UK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Logic Apps for everyone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0A6229-7E30-40FF-9B34-0EA9DB0AFF5D}"/>
              </a:ext>
            </a:extLst>
          </p:cNvPr>
          <p:cNvSpPr txBox="1"/>
          <p:nvPr/>
        </p:nvSpPr>
        <p:spPr>
          <a:xfrm>
            <a:off x="5029156" y="5365459"/>
            <a:ext cx="2133644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Taiob Ali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Microsoft MVP -Data Platform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Options and considerations for migrating SQL Server databases to Azure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C0655A-4E26-427F-8104-309C92740FDD}"/>
              </a:ext>
            </a:extLst>
          </p:cNvPr>
          <p:cNvSpPr txBox="1"/>
          <p:nvPr/>
        </p:nvSpPr>
        <p:spPr>
          <a:xfrm>
            <a:off x="6404966" y="2825874"/>
            <a:ext cx="19623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Maxim Salnikov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Developer Engagement Lead at Microsoft, Tech Communities Lead, Keynote Speaker</a:t>
            </a:r>
            <a:endParaRPr lang="en-US" sz="1100" b="1" dirty="0">
              <a:solidFill>
                <a:schemeClr val="bg1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cloud for the web frontend developers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35CAE-4DFB-4D41-A636-0128FF428C9D}"/>
              </a:ext>
            </a:extLst>
          </p:cNvPr>
          <p:cNvSpPr txBox="1"/>
          <p:nvPr/>
        </p:nvSpPr>
        <p:spPr>
          <a:xfrm>
            <a:off x="7646850" y="5349392"/>
            <a:ext cx="16934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Sam Cogan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Solutions Architect &amp; Azure MVP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Regain Control with Azure Governance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E2329-1229-44D6-846C-1871EEE4EE5B}"/>
              </a:ext>
            </a:extLst>
          </p:cNvPr>
          <p:cNvSpPr txBox="1"/>
          <p:nvPr/>
        </p:nvSpPr>
        <p:spPr>
          <a:xfrm>
            <a:off x="8610678" y="2838269"/>
            <a:ext cx="2176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Rajaniesh Kaushikk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Enterprise Cloud Solution Architect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Deploying SQL server Always on Availability Group on Azure Kubernetes Services (AKS).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3B0C21-65E0-4198-B223-88360955A4B8}"/>
              </a:ext>
            </a:extLst>
          </p:cNvPr>
          <p:cNvSpPr txBox="1"/>
          <p:nvPr/>
        </p:nvSpPr>
        <p:spPr>
          <a:xfrm>
            <a:off x="9870307" y="5365458"/>
            <a:ext cx="1914297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Marco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Obinu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Azure MVP, Advisory Engineer @ </a:t>
            </a:r>
            <a:r>
              <a:rPr lang="en-US" sz="1050" i="1" dirty="0" err="1">
                <a:solidFill>
                  <a:schemeClr val="bg1"/>
                </a:solidFill>
                <a:latin typeface="Spinnaker" panose="020B0505030300000004" pitchFamily="34" charset="0"/>
              </a:rPr>
              <a:t>Softjam</a:t>
            </a:r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 S.p.A, Geek to the bone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Train your Bicep to improve your ARM's strength!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4F7B5-DB60-4DFE-BED9-97ACD5EC7B56}"/>
              </a:ext>
            </a:extLst>
          </p:cNvPr>
          <p:cNvSpPr txBox="1"/>
          <p:nvPr/>
        </p:nvSpPr>
        <p:spPr>
          <a:xfrm>
            <a:off x="413278" y="5275510"/>
            <a:ext cx="1848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AFC"/>
                </a:solidFill>
                <a:latin typeface="Spinnaker" panose="020B0505030300000004" pitchFamily="34" charset="0"/>
              </a:rPr>
              <a:t>Thomas Hafermalz</a:t>
            </a:r>
          </a:p>
          <a:p>
            <a:pPr algn="ctr"/>
            <a:r>
              <a:rPr lang="de-DE" sz="1100" i="1" dirty="0">
                <a:solidFill>
                  <a:schemeClr val="bg1"/>
                </a:solidFill>
                <a:latin typeface="Spinnaker" panose="020B0505030300000004" pitchFamily="34" charset="0"/>
              </a:rPr>
              <a:t>Azure Solution Architect@Trivadis AG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Spinnaker" panose="020B0505030300000004" pitchFamily="34" charset="0"/>
              </a:rPr>
              <a:t>Introduction to Azure Kubernetes Service (AKS)</a:t>
            </a:r>
            <a:endParaRPr lang="en-US" sz="12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C15AC1-E98E-4925-B9EA-C67559C098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270" y="3988840"/>
            <a:ext cx="1025041" cy="10195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050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153ED7-E499-4D12-8AA0-3858ECF6EA1B}"/>
              </a:ext>
            </a:extLst>
          </p:cNvPr>
          <p:cNvSpPr/>
          <p:nvPr/>
        </p:nvSpPr>
        <p:spPr>
          <a:xfrm>
            <a:off x="-15240" y="-7620"/>
            <a:ext cx="12207240" cy="686562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103D08-3DAD-40AD-ACDB-BFDD135D1954}"/>
              </a:ext>
            </a:extLst>
          </p:cNvPr>
          <p:cNvGrpSpPr/>
          <p:nvPr/>
        </p:nvGrpSpPr>
        <p:grpSpPr>
          <a:xfrm>
            <a:off x="1272310" y="1554831"/>
            <a:ext cx="9611664" cy="3741104"/>
            <a:chOff x="1272310" y="1554831"/>
            <a:chExt cx="9611664" cy="37411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0398BB-40EC-49AE-89CC-1E23256C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310" y="1554832"/>
              <a:ext cx="1210614" cy="1204175"/>
            </a:xfrm>
            <a:prstGeom prst="ellipse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CEF58F-8A94-434B-8645-D77298E3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50" y="1554831"/>
              <a:ext cx="1210614" cy="1204175"/>
            </a:xfrm>
            <a:prstGeom prst="ellipse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BA62DD-0310-4122-B882-7CBF20CF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1498" y="1559409"/>
              <a:ext cx="1210614" cy="1204175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9D7351-B7EF-4DB1-84C2-88DF30DFF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32899" y="1561405"/>
              <a:ext cx="1210614" cy="1204175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46708D-A220-4B81-8665-59F92CC8D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310" y="4081102"/>
              <a:ext cx="1210614" cy="1204175"/>
            </a:xfrm>
            <a:prstGeom prst="ellipse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AB794B-2FE1-488E-8D4F-2E546644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775" y="4091760"/>
              <a:ext cx="1210614" cy="1204175"/>
            </a:xfrm>
            <a:prstGeom prst="ellipse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E100E3-95DF-4613-9789-2EDBDC08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79584" y="4079105"/>
              <a:ext cx="1210614" cy="1204175"/>
            </a:xfrm>
            <a:prstGeom prst="ellipse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E46896F-D140-459A-9D87-840B7B83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3360" y="4081102"/>
              <a:ext cx="1210614" cy="1204175"/>
            </a:xfrm>
            <a:prstGeom prst="ellipse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AFCD24-9F2D-4F62-9C0A-BCD4CDFFC54B}"/>
              </a:ext>
            </a:extLst>
          </p:cNvPr>
          <p:cNvSpPr txBox="1"/>
          <p:nvPr/>
        </p:nvSpPr>
        <p:spPr>
          <a:xfrm>
            <a:off x="3133725" y="609600"/>
            <a:ext cx="592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pinnaker" panose="020B0505030300000004" pitchFamily="34" charset="0"/>
              </a:rPr>
              <a:t>Room 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pinnaker" panose="020B0505030300000004" pitchFamily="34" charset="0"/>
              </a:rPr>
              <a:t>Friday, November 19, 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066B5C-8FA9-47FD-9163-59416CE397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5217" r="11429" b="20000"/>
          <a:stretch/>
        </p:blipFill>
        <p:spPr>
          <a:xfrm>
            <a:off x="10560854" y="323850"/>
            <a:ext cx="1288245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62BF84-E992-409C-990E-C0EFC1F7D28D}"/>
              </a:ext>
            </a:extLst>
          </p:cNvPr>
          <p:cNvSpPr txBox="1"/>
          <p:nvPr/>
        </p:nvSpPr>
        <p:spPr>
          <a:xfrm>
            <a:off x="741880" y="2854811"/>
            <a:ext cx="22714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Deepthi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Goguri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SQL Database Administrator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Fundamentals 101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DBFB64-15C3-41CC-B0D0-83E94E7806FD}"/>
              </a:ext>
            </a:extLst>
          </p:cNvPr>
          <p:cNvSpPr txBox="1"/>
          <p:nvPr/>
        </p:nvSpPr>
        <p:spPr>
          <a:xfrm>
            <a:off x="815556" y="5394394"/>
            <a:ext cx="2125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Abhijeet Jadhav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Microsoft MVP -Office 365 Development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Communication Services -What, Where and How to use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E45A2-6029-4A94-A05D-AB5A36E28D0D}"/>
              </a:ext>
            </a:extLst>
          </p:cNvPr>
          <p:cNvSpPr txBox="1"/>
          <p:nvPr/>
        </p:nvSpPr>
        <p:spPr>
          <a:xfrm>
            <a:off x="3583403" y="2854811"/>
            <a:ext cx="2026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Ron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Dagdag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Lead Software Engineer at </a:t>
            </a:r>
            <a:r>
              <a:rPr lang="en-US" sz="1050" i="1" dirty="0" err="1">
                <a:solidFill>
                  <a:schemeClr val="bg1"/>
                </a:solidFill>
                <a:latin typeface="Spinnaker" panose="020B0505030300000004" pitchFamily="34" charset="0"/>
              </a:rPr>
              <a:t>Spacee</a:t>
            </a:r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 and Microsoft MVP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AI to the edge with Azure Percept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0A6229-7E30-40FF-9B34-0EA9DB0AFF5D}"/>
              </a:ext>
            </a:extLst>
          </p:cNvPr>
          <p:cNvSpPr txBox="1"/>
          <p:nvPr/>
        </p:nvSpPr>
        <p:spPr>
          <a:xfrm>
            <a:off x="3394704" y="5394394"/>
            <a:ext cx="24167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Debasis</a:t>
            </a:r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Saha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Microsoft Certified Trainer, C# Corner MVP, Lead Engineer @ </a:t>
            </a:r>
            <a:r>
              <a:rPr lang="en-US" sz="1050" i="1" dirty="0" err="1">
                <a:solidFill>
                  <a:schemeClr val="bg1"/>
                </a:solidFill>
                <a:latin typeface="Spinnaker" panose="020B0505030300000004" pitchFamily="34" charset="0"/>
              </a:rPr>
              <a:t>WeFiveSoft</a:t>
            </a:r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 Pvt. Ltd., Author, Blogger, Speaker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Azure Functions -Zero to Hero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C0655A-4E26-427F-8104-309C92740FDD}"/>
              </a:ext>
            </a:extLst>
          </p:cNvPr>
          <p:cNvSpPr txBox="1"/>
          <p:nvPr/>
        </p:nvSpPr>
        <p:spPr>
          <a:xfrm>
            <a:off x="6276513" y="2854811"/>
            <a:ext cx="24167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Eric Cheng</a:t>
            </a: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Digital Solutions Architect -Komatsu Australia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Monitoring your Canvas Power Apps with Azure Application Insights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35CAE-4DFB-4D41-A636-0128FF428C9D}"/>
              </a:ext>
            </a:extLst>
          </p:cNvPr>
          <p:cNvSpPr txBox="1"/>
          <p:nvPr/>
        </p:nvSpPr>
        <p:spPr>
          <a:xfrm>
            <a:off x="6227418" y="5394394"/>
            <a:ext cx="2416756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Shruti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Kuber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Developer Advocate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Cellular Network Diagnostics with Azure IoT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E2329-1229-44D6-846C-1871EEE4EE5B}"/>
              </a:ext>
            </a:extLst>
          </p:cNvPr>
          <p:cNvSpPr txBox="1"/>
          <p:nvPr/>
        </p:nvSpPr>
        <p:spPr>
          <a:xfrm>
            <a:off x="8999468" y="2854811"/>
            <a:ext cx="247747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Asif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Waquar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Cloud Solution Architect at ABN AMRO Bank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Automate app deployment with Terraform &amp; Azure DevOps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3B0C21-65E0-4198-B223-88360955A4B8}"/>
              </a:ext>
            </a:extLst>
          </p:cNvPr>
          <p:cNvSpPr txBox="1"/>
          <p:nvPr/>
        </p:nvSpPr>
        <p:spPr>
          <a:xfrm>
            <a:off x="9070289" y="5394394"/>
            <a:ext cx="241675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AFC"/>
                </a:solidFill>
                <a:latin typeface="Spinnaker" panose="020B0505030300000004" pitchFamily="34" charset="0"/>
              </a:rPr>
              <a:t>Shweta </a:t>
            </a:r>
            <a:r>
              <a:rPr lang="en-US" sz="1200" b="1" dirty="0" err="1">
                <a:solidFill>
                  <a:srgbClr val="008AFC"/>
                </a:solidFill>
                <a:latin typeface="Spinnaker" panose="020B0505030300000004" pitchFamily="34" charset="0"/>
              </a:rPr>
              <a:t>Lodha</a:t>
            </a:r>
            <a:endParaRPr lang="en-US" sz="1200" b="1" dirty="0">
              <a:solidFill>
                <a:srgbClr val="008AFC"/>
              </a:solidFill>
              <a:latin typeface="Spinnaker" panose="020B0505030300000004" pitchFamily="34" charset="0"/>
            </a:endParaRPr>
          </a:p>
          <a:p>
            <a:pPr algn="ctr"/>
            <a:r>
              <a:rPr lang="en-US" sz="1050" i="1" dirty="0">
                <a:solidFill>
                  <a:schemeClr val="bg1"/>
                </a:solidFill>
                <a:latin typeface="Spinnaker" panose="020B0505030300000004" pitchFamily="34" charset="0"/>
              </a:rPr>
              <a:t>C# Corner MVP, Speaker, Blogger, Data Analyst and Developer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pinnaker" panose="020B0505030300000004" pitchFamily="34" charset="0"/>
              </a:rPr>
              <a:t>Finding Abnormalities in Data using Azure Cognitive Services</a:t>
            </a:r>
            <a:endParaRPr lang="en-US" sz="1100" dirty="0">
              <a:solidFill>
                <a:schemeClr val="bg1"/>
              </a:solidFill>
              <a:latin typeface="Spinnaker" panose="020B05050303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2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7D1ADC-EA06-427C-82FE-50B8D194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" y="2796"/>
            <a:ext cx="12192000" cy="6858000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862D47A-4102-4BB2-8953-C7EFA3FF0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28639"/>
            <a:ext cx="1752600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6AB67D-0A43-497A-86CD-BCEF9EFDF5B3}"/>
              </a:ext>
            </a:extLst>
          </p:cNvPr>
          <p:cNvSpPr txBox="1"/>
          <p:nvPr/>
        </p:nvSpPr>
        <p:spPr>
          <a:xfrm>
            <a:off x="4038600" y="52578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Session Feedback / Raffle Entry</a:t>
            </a:r>
          </a:p>
          <a:p>
            <a:r>
              <a:rPr lang="en-US" sz="4000" u="sng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https://bit.ly/acbc2021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3ED8D-1D7A-4231-AF81-133674BDCCAE}"/>
              </a:ext>
            </a:extLst>
          </p:cNvPr>
          <p:cNvSpPr txBox="1"/>
          <p:nvPr/>
        </p:nvSpPr>
        <p:spPr>
          <a:xfrm>
            <a:off x="4055378" y="4919246"/>
            <a:ext cx="6591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effectLst/>
                <a:latin typeface="Spinnaker" panose="020B0505030300000004" pitchFamily="34" charset="0"/>
              </a:rPr>
              <a:t>We'll be giving away 1 gift card per session.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DEA-8B50-4956-97ED-C3065E9A3A1B}"/>
              </a:ext>
            </a:extLst>
          </p:cNvPr>
          <p:cNvSpPr txBox="1"/>
          <p:nvPr/>
        </p:nvSpPr>
        <p:spPr>
          <a:xfrm>
            <a:off x="2221732" y="4780746"/>
            <a:ext cx="19311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ENTER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SPEAKER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CODE </a:t>
            </a:r>
          </a:p>
          <a:p>
            <a:r>
              <a:rPr lang="en-US" sz="2800" dirty="0">
                <a:solidFill>
                  <a:schemeClr val="bg1"/>
                </a:solidFill>
              </a:rPr>
              <a:t>XXXXXX</a:t>
            </a:r>
          </a:p>
        </p:txBody>
      </p:sp>
    </p:spTree>
    <p:extLst>
      <p:ext uri="{BB962C8B-B14F-4D97-AF65-F5344CB8AC3E}">
        <p14:creationId xmlns:p14="http://schemas.microsoft.com/office/powerpoint/2010/main" val="190818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Regain Control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2D3D83-A11E-4E95-AD61-6E0EE91A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3376" y="1819068"/>
            <a:ext cx="687345" cy="687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44561E-6904-4A2E-891C-8FE5FCFB3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1492" y="1883101"/>
            <a:ext cx="731241" cy="7312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3E9234D-CE65-4EAF-B161-DA1628AAA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029" y="3172554"/>
            <a:ext cx="731241" cy="73124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8DCF67-BE5B-4961-9730-FA7E47E32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1393" y="2325513"/>
            <a:ext cx="731241" cy="7312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859259-4B1E-480C-BF53-DF4ECADE0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383" y="4924203"/>
            <a:ext cx="727368" cy="727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6CB911-06B5-45AF-A35B-2CDBF16F5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6220" y="5165219"/>
            <a:ext cx="676883" cy="6768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1CAFDF9-037C-463A-9BCD-500418DD30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585" y="2933794"/>
            <a:ext cx="687345" cy="6873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F5D1B1C-241E-427C-9FC9-1E6D914FC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931" y="3101511"/>
            <a:ext cx="5334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2BE810C-FB33-4446-A64D-D77BAADCD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56510" y="3429001"/>
            <a:ext cx="687345" cy="68734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F4C5AF-9825-4283-BB59-4D30A1A508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29604" y="5430659"/>
            <a:ext cx="698904" cy="69890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C0B735B-6744-4768-9F91-DA641A372D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72633" y="3287341"/>
            <a:ext cx="690471" cy="69047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4F2DE8-1DF1-4267-A108-7143332B8E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63595" y="4924213"/>
            <a:ext cx="692915" cy="692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1C1A12-99D4-4655-B473-2FD190D576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8576" y="1724953"/>
            <a:ext cx="731241" cy="7312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48C5E63-836C-4757-BF71-1AC71ED2CC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9513" y="4146045"/>
            <a:ext cx="690471" cy="69047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26FD99-3BD2-4D9F-9B39-1060EEF10E5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5163" y="5924551"/>
            <a:ext cx="698904" cy="6989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2BA729-C7D6-4052-993A-08C1F1DDE5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4448" y="4444990"/>
            <a:ext cx="622461" cy="6224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9A5A8C5-2C4C-43DD-930A-66F5C2D2D5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54377" y="4212839"/>
            <a:ext cx="639580" cy="63958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2CFC95E-EE61-4665-9013-F33E1CB26D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86424" y="4180048"/>
            <a:ext cx="622461" cy="62246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969C254-566F-4D3D-A4C1-80DB4F3156E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86613" y="5343101"/>
            <a:ext cx="676883" cy="67688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B31C164-0234-4F2C-A0D2-DAEC92AA50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16" y="3536128"/>
            <a:ext cx="2280117" cy="17700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85ED4C1-27E6-4421-B72F-4C9B519017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70487" y="5165219"/>
            <a:ext cx="717652" cy="7176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0306B66-F249-4A9C-84B7-151776C199B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505581" y="5595925"/>
            <a:ext cx="692915" cy="692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EC62C28-6609-412C-A727-D0664DE70D3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864250" y="2106841"/>
            <a:ext cx="687345" cy="6873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8F3F052-36DC-4FBC-9DE9-FA90824182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725057" y="2230004"/>
            <a:ext cx="731241" cy="7312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A9B2C4-FC82-485B-8155-247B4D4616F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029673" y="3239923"/>
            <a:ext cx="940124" cy="9401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0CD18D-3E85-4C7A-928C-70151404299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66712" y="2960225"/>
            <a:ext cx="687345" cy="6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90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About Me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2" descr="Title762406932">
            <a:extLst>
              <a:ext uri="{FF2B5EF4-FFF2-40B4-BE49-F238E27FC236}">
                <a16:creationId xmlns:a16="http://schemas.microsoft.com/office/drawing/2014/main" id="{7BA46E82-A330-4DEF-98B2-20DEE300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9" y="1630404"/>
            <a:ext cx="2539779" cy="253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2E7FA-7992-477F-8C4E-C1FB1F056038}"/>
              </a:ext>
            </a:extLst>
          </p:cNvPr>
          <p:cNvSpPr txBox="1"/>
          <p:nvPr/>
        </p:nvSpPr>
        <p:spPr>
          <a:xfrm>
            <a:off x="4470542" y="1630403"/>
            <a:ext cx="5741828" cy="2216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6400" dirty="0">
                <a:solidFill>
                  <a:schemeClr val="accent1"/>
                </a:solidFill>
                <a:latin typeface="Metropolis" panose="00000500000000000000" pitchFamily="50" charset="0"/>
              </a:rPr>
              <a:t>Sam Cogan</a:t>
            </a:r>
          </a:p>
          <a:p>
            <a:pPr algn="l"/>
            <a:br>
              <a:rPr lang="en-GB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tropolis" panose="00000500000000000000" pitchFamily="50" charset="0"/>
              </a:rPr>
            </a:br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Solution Architect – Willis Towers Watson</a:t>
            </a:r>
          </a:p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Microsoft Azure MVP</a:t>
            </a:r>
            <a:endParaRPr lang="en-US" sz="2667" dirty="0" err="1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22BEF-6E4F-4173-9BCF-3D301F132299}"/>
              </a:ext>
            </a:extLst>
          </p:cNvPr>
          <p:cNvSpPr txBox="1"/>
          <p:nvPr/>
        </p:nvSpPr>
        <p:spPr>
          <a:xfrm>
            <a:off x="4947558" y="4647050"/>
            <a:ext cx="3781521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486BDD-2E81-4057-B118-D61C45BE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542" y="4647049"/>
            <a:ext cx="410335" cy="410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6D920-E851-40EA-AD43-4817ADB66F02}"/>
              </a:ext>
            </a:extLst>
          </p:cNvPr>
          <p:cNvSpPr txBox="1"/>
          <p:nvPr/>
        </p:nvSpPr>
        <p:spPr>
          <a:xfrm>
            <a:off x="4947558" y="5114004"/>
            <a:ext cx="1694823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@</a:t>
            </a:r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D77926-6B43-46A4-8531-41825BB99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0543" y="5114004"/>
            <a:ext cx="410333" cy="41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917EE-278B-4969-9893-5A9728BCB1BE}"/>
              </a:ext>
            </a:extLst>
          </p:cNvPr>
          <p:cNvSpPr txBox="1"/>
          <p:nvPr/>
        </p:nvSpPr>
        <p:spPr>
          <a:xfrm>
            <a:off x="4947558" y="5580956"/>
            <a:ext cx="1492845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sam-cogan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709674-EC71-4F67-85DC-FB88FA484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4510" y="5584924"/>
            <a:ext cx="406365" cy="406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ED0C9-C5A8-4D71-9EF4-B76CB5CDA0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2" y="4857436"/>
            <a:ext cx="2288854" cy="9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7"/>
          </a:xfrm>
        </p:spPr>
        <p:txBody>
          <a:bodyPr/>
          <a:lstStyle/>
          <a:p>
            <a:r>
              <a:rPr lang="en-US" dirty="0"/>
              <a:t>Regain Control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D4F074-A16D-462B-897A-8AA24C363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235" y="2243290"/>
            <a:ext cx="2100596" cy="21005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4A625F-A87F-45F0-95BD-E24985AE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778" y="2243290"/>
            <a:ext cx="2100596" cy="2100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A1761E-1BAF-4CDD-A6F8-251CFAF9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319" y="2243290"/>
            <a:ext cx="2100596" cy="210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17FC4-6B57-4885-9FC1-3E81AF2E4DAD}"/>
              </a:ext>
            </a:extLst>
          </p:cNvPr>
          <p:cNvSpPr txBox="1"/>
          <p:nvPr/>
        </p:nvSpPr>
        <p:spPr>
          <a:xfrm>
            <a:off x="2061587" y="4399088"/>
            <a:ext cx="1009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4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A5C2-86DE-43A3-81BF-F05A6E0068C5}"/>
              </a:ext>
            </a:extLst>
          </p:cNvPr>
          <p:cNvSpPr txBox="1"/>
          <p:nvPr/>
        </p:nvSpPr>
        <p:spPr>
          <a:xfrm>
            <a:off x="4832997" y="4404912"/>
            <a:ext cx="17921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4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0BDA-0671-45F0-9932-4CB786021CA2}"/>
              </a:ext>
            </a:extLst>
          </p:cNvPr>
          <p:cNvSpPr txBox="1"/>
          <p:nvPr/>
        </p:nvSpPr>
        <p:spPr>
          <a:xfrm>
            <a:off x="7557117" y="4399088"/>
            <a:ext cx="26690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44"/>
            <a:r>
              <a:rPr lang="en-GB" sz="4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Arial"/>
                <a:sym typeface="Arial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4067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Regain Control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23684A-7AD2-427D-9247-B568DDDD0381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0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</Words>
  <Application>Microsoft Office PowerPoint</Application>
  <PresentationFormat>Widescreen</PresentationFormat>
  <Paragraphs>187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Segoe UI Light</vt:lpstr>
      <vt:lpstr>Spinnaker</vt:lpstr>
      <vt:lpstr>Arial</vt:lpstr>
      <vt:lpstr>Calibri Light</vt:lpstr>
      <vt:lpstr>Wingdings</vt:lpstr>
      <vt:lpstr>Calibri</vt:lpstr>
      <vt:lpstr>Segoe UI Semilight</vt:lpstr>
      <vt:lpstr>Segoe UI</vt:lpstr>
      <vt:lpstr>Segoe UI Semibold</vt:lpstr>
      <vt:lpstr>Roboto Mono</vt:lpstr>
      <vt:lpstr>Metropolis</vt:lpstr>
      <vt:lpstr>Office Theme</vt:lpstr>
      <vt:lpstr>5-51015_Microsoft_Ignite_Tour_Template_Light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Regain Control</vt:lpstr>
      <vt:lpstr>About Me</vt:lpstr>
      <vt:lpstr>Regain Control</vt:lpstr>
      <vt:lpstr>Regain Control</vt:lpstr>
      <vt:lpstr>Review</vt:lpstr>
      <vt:lpstr>Review</vt:lpstr>
      <vt:lpstr>Organise</vt:lpstr>
      <vt:lpstr>Organise</vt:lpstr>
      <vt:lpstr>Management Groups</vt:lpstr>
      <vt:lpstr>Audit</vt:lpstr>
      <vt:lpstr>Audit</vt:lpstr>
      <vt:lpstr>Enforce</vt:lpstr>
      <vt:lpstr>Enforce</vt:lpstr>
      <vt:lpstr>Regain Control</vt:lpstr>
      <vt:lpstr>Review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Leda Medrano</dc:creator>
  <cp:lastModifiedBy>Sam Cogan</cp:lastModifiedBy>
  <cp:revision>15</cp:revision>
  <dcterms:created xsi:type="dcterms:W3CDTF">2021-11-01T14:33:04Z</dcterms:created>
  <dcterms:modified xsi:type="dcterms:W3CDTF">2021-11-15T18:26:19Z</dcterms:modified>
</cp:coreProperties>
</file>